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3" r:id="rId3"/>
  </p:sldMasterIdLst>
  <p:notesMasterIdLst>
    <p:notesMasterId r:id="rId33"/>
  </p:notesMasterIdLst>
  <p:handoutMasterIdLst>
    <p:handoutMasterId r:id="rId34"/>
  </p:handoutMasterIdLst>
  <p:sldIdLst>
    <p:sldId id="384" r:id="rId4"/>
    <p:sldId id="378" r:id="rId5"/>
    <p:sldId id="381" r:id="rId6"/>
    <p:sldId id="388" r:id="rId7"/>
    <p:sldId id="387" r:id="rId8"/>
    <p:sldId id="416" r:id="rId9"/>
    <p:sldId id="405" r:id="rId10"/>
    <p:sldId id="412" r:id="rId11"/>
    <p:sldId id="406" r:id="rId12"/>
    <p:sldId id="417" r:id="rId13"/>
    <p:sldId id="418" r:id="rId14"/>
    <p:sldId id="419" r:id="rId15"/>
    <p:sldId id="411" r:id="rId16"/>
    <p:sldId id="380" r:id="rId17"/>
    <p:sldId id="385" r:id="rId18"/>
    <p:sldId id="383" r:id="rId19"/>
    <p:sldId id="382" r:id="rId20"/>
    <p:sldId id="393" r:id="rId21"/>
    <p:sldId id="390" r:id="rId22"/>
    <p:sldId id="391" r:id="rId23"/>
    <p:sldId id="392" r:id="rId24"/>
    <p:sldId id="394" r:id="rId25"/>
    <p:sldId id="395" r:id="rId26"/>
    <p:sldId id="396" r:id="rId27"/>
    <p:sldId id="421" r:id="rId28"/>
    <p:sldId id="422" r:id="rId29"/>
    <p:sldId id="407" r:id="rId30"/>
    <p:sldId id="408" r:id="rId31"/>
    <p:sldId id="292" r:id="rId32"/>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C93B"/>
    <a:srgbClr val="83CC3B"/>
    <a:srgbClr val="7DCC3B"/>
    <a:srgbClr val="7DD03B"/>
    <a:srgbClr val="80C03B"/>
    <a:srgbClr val="6FAE30"/>
    <a:srgbClr val="72C000"/>
    <a:srgbClr val="E58955"/>
    <a:srgbClr val="085D8B"/>
    <a:srgbClr val="98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8" autoAdjust="0"/>
    <p:restoredTop sz="94660"/>
  </p:normalViewPr>
  <p:slideViewPr>
    <p:cSldViewPr snapToGrid="0" snapToObjects="1">
      <p:cViewPr varScale="1">
        <p:scale>
          <a:sx n="69" d="100"/>
          <a:sy n="69" d="100"/>
        </p:scale>
        <p:origin x="376"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E74F7A-7E9A-284C-862E-93FF3057F9D4}" type="datetimeFigureOut">
              <a:rPr lang="sv-SE" smtClean="0"/>
              <a:pPr/>
              <a:t>2018-10-03</a:t>
            </a:fld>
            <a:endParaRPr lang="sv-SE"/>
          </a:p>
        </p:txBody>
      </p:sp>
      <p:sp>
        <p:nvSpPr>
          <p:cNvPr id="4" name="Platshållare för sidfo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4D71588-F2A8-A643-B22F-D4A70206AF24}" type="slidenum">
              <a:rPr lang="sv-SE" smtClean="0"/>
              <a:pPr/>
              <a:t>‹#›</a:t>
            </a:fld>
            <a:endParaRPr lang="sv-S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8EA143-2B35-2D44-801D-B2B300A5C45C}" type="datetimeFigureOut">
              <a:rPr lang="sv-SE" smtClean="0"/>
              <a:pPr/>
              <a:t>2018-10-03</a:t>
            </a:fld>
            <a:endParaRPr lang="sv-SE"/>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FB98E5-D66D-9B4F-88E4-9A1EDF31C5AA}" type="slidenum">
              <a:rPr lang="sv-SE" smtClean="0"/>
              <a:pPr/>
              <a:t>‹#›</a:t>
            </a:fld>
            <a:endParaRPr lang="sv-SE"/>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A1131B5B-C6CE-4DDD-BDD4-08B2F75D3E18}" type="slidenum">
              <a:rPr lang="sv-SE" smtClean="0"/>
              <a:pPr/>
              <a:t>12</a:t>
            </a:fld>
            <a:endParaRPr lang="sv-SE"/>
          </a:p>
        </p:txBody>
      </p:sp>
    </p:spTree>
    <p:extLst>
      <p:ext uri="{BB962C8B-B14F-4D97-AF65-F5344CB8AC3E}">
        <p14:creationId xmlns:p14="http://schemas.microsoft.com/office/powerpoint/2010/main" val="1365512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FBD111-3A59-4A1E-BDBA-751F2513878B}" type="slidenum">
              <a:rPr lang="en-US" smtClean="0"/>
              <a:pPr/>
              <a:t>25</a:t>
            </a:fld>
            <a:endParaRPr lang="en-US"/>
          </a:p>
        </p:txBody>
      </p:sp>
    </p:spTree>
    <p:extLst>
      <p:ext uri="{BB962C8B-B14F-4D97-AF65-F5344CB8AC3E}">
        <p14:creationId xmlns:p14="http://schemas.microsoft.com/office/powerpoint/2010/main" val="1031893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9144F9C7-16AC-4655-B0DA-DCEB18BE1E65}" type="slidenum">
              <a:rPr lang="en-US" smtClean="0"/>
              <a:pPr/>
              <a:t>27</a:t>
            </a:fld>
            <a:endParaRPr lang="en-US"/>
          </a:p>
        </p:txBody>
      </p:sp>
    </p:spTree>
    <p:extLst>
      <p:ext uri="{BB962C8B-B14F-4D97-AF65-F5344CB8AC3E}">
        <p14:creationId xmlns:p14="http://schemas.microsoft.com/office/powerpoint/2010/main" val="2102926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A1131B5B-C6CE-4DDD-BDD4-08B2F75D3E18}" type="slidenum">
              <a:rPr lang="sv-SE" smtClean="0"/>
              <a:pPr/>
              <a:t>28</a:t>
            </a:fld>
            <a:endParaRPr lang="sv-SE"/>
          </a:p>
        </p:txBody>
      </p:sp>
    </p:spTree>
    <p:extLst>
      <p:ext uri="{BB962C8B-B14F-4D97-AF65-F5344CB8AC3E}">
        <p14:creationId xmlns:p14="http://schemas.microsoft.com/office/powerpoint/2010/main" val="935474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A1131B5B-C6CE-4DDD-BDD4-08B2F75D3E18}" type="slidenum">
              <a:rPr lang="sv-SE" smtClean="0"/>
              <a:pPr/>
              <a:t>29</a:t>
            </a:fld>
            <a:endParaRPr lang="sv-SE"/>
          </a:p>
        </p:txBody>
      </p:sp>
    </p:spTree>
    <p:extLst>
      <p:ext uri="{BB962C8B-B14F-4D97-AF65-F5344CB8AC3E}">
        <p14:creationId xmlns:p14="http://schemas.microsoft.com/office/powerpoint/2010/main" val="2065063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286B86AA-7580-F842-83FA-C50E2B51FCFD}" type="datetime1">
              <a:rPr lang="sv-SE" smtClean="0"/>
              <a:pPr/>
              <a:t>2018-10-03</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7DED537-10C4-8C40-8E87-51060FF45365}" type="slidenum">
              <a:rPr lang="sv-SE" smtClean="0"/>
              <a:pPr/>
              <a:t>‹#›</a:t>
            </a:fld>
            <a:endParaRPr lang="sv-SE"/>
          </a:p>
        </p:txBody>
      </p:sp>
      <p:sp>
        <p:nvSpPr>
          <p:cNvPr id="7" name="Platshållare för rubrik 1"/>
          <p:cNvSpPr>
            <a:spLocks noGrp="1"/>
          </p:cNvSpPr>
          <p:nvPr>
            <p:ph type="title"/>
          </p:nvPr>
        </p:nvSpPr>
        <p:spPr>
          <a:xfrm>
            <a:off x="307886" y="207284"/>
            <a:ext cx="6648434"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8CEC639E-0CBF-9D4F-A0BA-59D31147FEB2}" type="datetime1">
              <a:rPr lang="sv-SE" smtClean="0"/>
              <a:pPr/>
              <a:t>2018-10-03</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7DED537-10C4-8C40-8E87-51060FF45365}" type="slidenum">
              <a:rPr lang="sv-SE" smtClean="0"/>
              <a:pPr/>
              <a:t>‹#›</a:t>
            </a:fld>
            <a:endParaRPr lang="sv-S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2BB3E68B-AA29-4F4A-8F77-CB89B298E5B3}" type="datetime1">
              <a:rPr lang="sv-SE" smtClean="0"/>
              <a:pPr/>
              <a:t>2018-10-03</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97DED537-10C4-8C40-8E87-51060FF45365}" type="slidenum">
              <a:rPr lang="sv-SE" smtClean="0"/>
              <a:pPr/>
              <a:t>‹#›</a:t>
            </a:fld>
            <a:endParaRPr lang="sv-S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C14E7A03-BAA6-2E42-929A-DDE164447BB8}" type="datetime1">
              <a:rPr lang="sv-SE" smtClean="0"/>
              <a:pPr/>
              <a:t>2018-10-03</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97DED537-10C4-8C40-8E87-51060FF45365}" type="slidenum">
              <a:rPr lang="sv-SE" smtClean="0"/>
              <a:pPr/>
              <a:t>‹#›</a:t>
            </a:fld>
            <a:endParaRPr lang="sv-S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b="0">
                <a:latin typeface="Century Gothic" panose="020B0502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6758880" y="6315121"/>
            <a:ext cx="2133600" cy="365125"/>
          </a:xfrm>
        </p:spPr>
        <p:txBody>
          <a:bodyPr/>
          <a:lstStyle/>
          <a:p>
            <a:fld id="{16E92535-E9D8-4DDA-83D0-380D5F2D29E9}" type="slidenum">
              <a:rPr lang="en-US" smtClean="0"/>
              <a:pPr/>
              <a:t>‹#›</a:t>
            </a:fld>
            <a:endParaRPr lang="en-US"/>
          </a:p>
        </p:txBody>
      </p:sp>
    </p:spTree>
    <p:extLst>
      <p:ext uri="{BB962C8B-B14F-4D97-AF65-F5344CB8AC3E}">
        <p14:creationId xmlns:p14="http://schemas.microsoft.com/office/powerpoint/2010/main" val="3574645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2018-10-03</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a:t>Klicka här för att ändra format</a:t>
            </a:r>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a:t>Klicka här för att ändra format på bakgrundstexten</a:t>
            </a:r>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2018-10-03</a:t>
            </a:fld>
            <a:endParaRPr lang="sv-SE"/>
          </a:p>
        </p:txBody>
      </p:sp>
      <p:sp>
        <p:nvSpPr>
          <p:cNvPr id="5" name="Platshållare för sidfot 4"/>
          <p:cNvSpPr>
            <a:spLocks noGrp="1"/>
          </p:cNvSpPr>
          <p:nvPr>
            <p:ph type="ftr" sz="quarter" idx="11"/>
          </p:nvPr>
        </p:nvSpPr>
        <p:spPr/>
        <p:txBody>
          <a:bodyPr/>
          <a:lstStyle/>
          <a:p>
            <a:endParaRPr lang="sv-SE"/>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307885" y="202060"/>
            <a:ext cx="6212889" cy="1193114"/>
          </a:xfrm>
          <a:prstGeom prst="rect">
            <a:avLst/>
          </a:prstGeom>
        </p:spPr>
        <p:txBody>
          <a:bodyPr vert="horz" lIns="0" tIns="0" rIns="0" bIns="0"/>
          <a:lstStyle>
            <a:lvl1pPr marL="0" indent="0">
              <a:spcBef>
                <a:spcPts val="0"/>
              </a:spcBef>
              <a:buNone/>
              <a:defRPr sz="3200" b="1"/>
            </a:lvl1pPr>
          </a:lstStyle>
          <a:p>
            <a:pPr lvl="0"/>
            <a:r>
              <a:rPr lang="sv-SE" dirty="0"/>
              <a:t>Klicka här för att ändra format på bakgrundstexten</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307886" y="207284"/>
            <a:ext cx="6245313" cy="572089"/>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307886" y="1173870"/>
            <a:ext cx="8543861" cy="495229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5912A5B3-F70C-C041-8E9F-31DE6412BBEC}" type="datetime1">
              <a:rPr lang="sv-SE" smtClean="0"/>
              <a:pPr/>
              <a:t>2018-10-03</a:t>
            </a:fld>
            <a:endParaRPr lang="sv-SE" dirty="0"/>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p>
        </p:txBody>
      </p:sp>
      <p:sp>
        <p:nvSpPr>
          <p:cNvPr id="6" name="Platshållare för bildnummer 5"/>
          <p:cNvSpPr>
            <a:spLocks noGrp="1"/>
          </p:cNvSpPr>
          <p:nvPr>
            <p:ph type="sldNum" sz="quarter" idx="4"/>
          </p:nvPr>
        </p:nvSpPr>
        <p:spPr>
          <a:xfrm>
            <a:off x="6553199" y="6356350"/>
            <a:ext cx="2298547"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pPr/>
              <a:t>‹#›</a:t>
            </a:fld>
            <a:endParaRPr lang="sv-SE" dirty="0"/>
          </a:p>
        </p:txBody>
      </p:sp>
      <p:cxnSp>
        <p:nvCxnSpPr>
          <p:cNvPr id="11" name="Rak 10"/>
          <p:cNvCxnSpPr/>
          <p:nvPr userDrawn="1"/>
        </p:nvCxnSpPr>
        <p:spPr>
          <a:xfrm>
            <a:off x="307886" y="974117"/>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7"/>
          <a:stretch>
            <a:fillRect/>
          </a:stretch>
        </p:blipFill>
        <p:spPr>
          <a:xfrm>
            <a:off x="7052532" y="233737"/>
            <a:ext cx="1799214" cy="58142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66" r:id="rId5"/>
  </p:sldLayoutIdLst>
  <p:hf hdr="0" ftr="0" dt="0"/>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userDrawn="1"/>
        </p:nvPicPr>
        <p:blipFill>
          <a:blip r:embed="rId4"/>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87D81263-415E-F842-A2D0-D498F08AEC56}" type="datetime1">
              <a:rPr lang="sv-SE" smtClean="0"/>
              <a:pPr/>
              <a:t>2018-10-03</a:t>
            </a:fld>
            <a:endParaRPr lang="sv-SE" dirty="0"/>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p>
        </p:txBody>
      </p:sp>
      <p:cxnSp>
        <p:nvCxnSpPr>
          <p:cNvPr id="8" name="Rak 7"/>
          <p:cNvCxnSpPr/>
          <p:nvPr userDrawn="1"/>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userDrawn="1"/>
        </p:nvPicPr>
        <p:blipFill>
          <a:blip r:embed="rId5"/>
          <a:stretch>
            <a:fillRect/>
          </a:stretch>
        </p:blipFill>
        <p:spPr>
          <a:xfrm>
            <a:off x="307887" y="358772"/>
            <a:ext cx="3152812" cy="1018840"/>
          </a:xfrm>
          <a:prstGeom prst="rect">
            <a:avLst/>
          </a:prstGeom>
        </p:spPr>
      </p:pic>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p>
        </p:txBody>
      </p:sp>
    </p:spTree>
  </p:cSld>
  <p:clrMap bg1="lt1" tx1="dk1" bg2="lt2" tx2="dk2" accent1="accent1" accent2="accent2" accent3="accent3" accent4="accent4" accent5="accent5" accent6="accent6" hlink="hlink" folHlink="folHlink"/>
  <p:sldLayoutIdLst>
    <p:sldLayoutId id="2147483662" r:id="rId1"/>
    <p:sldLayoutId id="2147483665"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userDrawn="1"/>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userDrawn="1"/>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userDrawn="1"/>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userDrawn="1"/>
        </p:nvPicPr>
        <p:blipFill>
          <a:blip r:embed="rId4"/>
          <a:srcRect l="16309" r="52907" b="38300"/>
          <a:stretch>
            <a:fillRect/>
          </a:stretch>
        </p:blipFill>
        <p:spPr>
          <a:xfrm>
            <a:off x="0" y="2262966"/>
            <a:ext cx="9144000" cy="4595034"/>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eg"/><Relationship Id="rId18" Type="http://schemas.openxmlformats.org/officeDocument/2006/relationships/image" Target="../media/image54.jpeg"/><Relationship Id="rId3" Type="http://schemas.openxmlformats.org/officeDocument/2006/relationships/image" Target="../media/image39.jpeg"/><Relationship Id="rId21" Type="http://schemas.openxmlformats.org/officeDocument/2006/relationships/image" Target="../media/image57.emf"/><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jpeg"/><Relationship Id="rId2" Type="http://schemas.openxmlformats.org/officeDocument/2006/relationships/notesSlide" Target="../notesSlides/notesSlide3.xml"/><Relationship Id="rId16" Type="http://schemas.openxmlformats.org/officeDocument/2006/relationships/image" Target="../media/image52.jpeg"/><Relationship Id="rId20"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jpeg"/><Relationship Id="rId24" Type="http://schemas.openxmlformats.org/officeDocument/2006/relationships/image" Target="../media/image60.jpg"/><Relationship Id="rId5" Type="http://schemas.openxmlformats.org/officeDocument/2006/relationships/image" Target="../media/image41.jpeg"/><Relationship Id="rId15" Type="http://schemas.openxmlformats.org/officeDocument/2006/relationships/image" Target="../media/image51.png"/><Relationship Id="rId23" Type="http://schemas.openxmlformats.org/officeDocument/2006/relationships/image" Target="../media/image59.jpeg"/><Relationship Id="rId10" Type="http://schemas.openxmlformats.org/officeDocument/2006/relationships/image" Target="../media/image46.jpeg"/><Relationship Id="rId19" Type="http://schemas.openxmlformats.org/officeDocument/2006/relationships/image" Target="../media/image55.png"/><Relationship Id="rId4" Type="http://schemas.openxmlformats.org/officeDocument/2006/relationships/image" Target="../media/image40.jpeg"/><Relationship Id="rId9" Type="http://schemas.openxmlformats.org/officeDocument/2006/relationships/image" Target="../media/image45.jpeg"/><Relationship Id="rId14" Type="http://schemas.openxmlformats.org/officeDocument/2006/relationships/image" Target="../media/image50.png"/><Relationship Id="rId22" Type="http://schemas.openxmlformats.org/officeDocument/2006/relationships/image" Target="../media/image5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sv-SE" dirty="0"/>
          </a:p>
        </p:txBody>
      </p:sp>
      <p:sp>
        <p:nvSpPr>
          <p:cNvPr id="2" name="Slide Number Placeholder 1"/>
          <p:cNvSpPr>
            <a:spLocks noGrp="1"/>
          </p:cNvSpPr>
          <p:nvPr>
            <p:ph type="sldNum" sz="quarter" idx="12"/>
          </p:nvPr>
        </p:nvSpPr>
        <p:spPr/>
        <p:txBody>
          <a:bodyPr/>
          <a:lstStyle/>
          <a:p>
            <a:fld id="{16E92535-E9D8-4DDA-83D0-380D5F2D29E9}" type="slidenum">
              <a:rPr lang="en-US" smtClean="0"/>
              <a:pPr/>
              <a:t>1</a:t>
            </a:fld>
            <a:endParaRPr lang="en-US"/>
          </a:p>
        </p:txBody>
      </p:sp>
      <p:sp>
        <p:nvSpPr>
          <p:cNvPr id="6" name="Subtitle 5"/>
          <p:cNvSpPr>
            <a:spLocks noGrp="1"/>
          </p:cNvSpPr>
          <p:nvPr>
            <p:ph type="subTitle" idx="1"/>
          </p:nvPr>
        </p:nvSpPr>
        <p:spPr/>
        <p:txBody>
          <a:bodyPr/>
          <a:lstStyle/>
          <a:p>
            <a:endParaRPr lang="sv-SE"/>
          </a:p>
        </p:txBody>
      </p:sp>
      <p:pic>
        <p:nvPicPr>
          <p:cNvPr id="7" name="Picture 2" descr="E:\Adil_Papers\Adil_All_Papers\2015\2015-HCCPaper_CellReports\Cell_Reports_Revised\Proofs\Bjornson_etal_CoverImages_2.jpg"/>
          <p:cNvPicPr>
            <a:picLocks noChangeAspect="1" noChangeArrowheads="1"/>
          </p:cNvPicPr>
          <p:nvPr/>
        </p:nvPicPr>
        <p:blipFill>
          <a:blip r:embed="rId2" cstate="print"/>
          <a:srcRect/>
          <a:stretch>
            <a:fillRect/>
          </a:stretch>
        </p:blipFill>
        <p:spPr bwMode="auto">
          <a:xfrm>
            <a:off x="0" y="-3451287"/>
            <a:ext cx="9144000" cy="12238257"/>
          </a:xfrm>
          <a:prstGeom prst="rect">
            <a:avLst/>
          </a:prstGeom>
          <a:noFill/>
        </p:spPr>
      </p:pic>
      <p:sp>
        <p:nvSpPr>
          <p:cNvPr id="10" name="Rektangel 3"/>
          <p:cNvSpPr/>
          <p:nvPr/>
        </p:nvSpPr>
        <p:spPr>
          <a:xfrm>
            <a:off x="685800" y="5461828"/>
            <a:ext cx="4316818" cy="400110"/>
          </a:xfrm>
          <a:prstGeom prst="rect">
            <a:avLst/>
          </a:prstGeom>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http://sysmedicine.com</a:t>
            </a:r>
          </a:p>
        </p:txBody>
      </p:sp>
      <p:sp>
        <p:nvSpPr>
          <p:cNvPr id="11" name="Rektangel 3"/>
          <p:cNvSpPr/>
          <p:nvPr/>
        </p:nvSpPr>
        <p:spPr>
          <a:xfrm>
            <a:off x="3501640" y="5192524"/>
            <a:ext cx="5982287" cy="892552"/>
          </a:xfrm>
          <a:prstGeom prst="rect">
            <a:avLst/>
          </a:prstGeom>
        </p:spPr>
        <p:txBody>
          <a:bodyPr wrap="square">
            <a:spAutoFit/>
          </a:bodyPr>
          <a:lstStyle/>
          <a:p>
            <a:pPr algn="ctr"/>
            <a:r>
              <a:rPr lang="en-GB" sz="3200" b="1" dirty="0" err="1" smtClean="0">
                <a:solidFill>
                  <a:schemeClr val="bg1"/>
                </a:solidFill>
                <a:latin typeface="Arial" panose="020B0604020202020204" pitchFamily="34" charset="0"/>
                <a:cs typeface="Arial" panose="020B0604020202020204" pitchFamily="34" charset="0"/>
              </a:rPr>
              <a:t>Dr.</a:t>
            </a:r>
            <a:r>
              <a:rPr lang="en-GB" sz="3200" b="1" dirty="0" smtClean="0">
                <a:solidFill>
                  <a:schemeClr val="bg1"/>
                </a:solidFill>
                <a:latin typeface="Arial" panose="020B0604020202020204" pitchFamily="34" charset="0"/>
                <a:cs typeface="Arial" panose="020B0604020202020204" pitchFamily="34" charset="0"/>
              </a:rPr>
              <a:t> Cheng Zhang</a:t>
            </a:r>
            <a:endParaRPr lang="en-GB" sz="2000" b="1" dirty="0">
              <a:solidFill>
                <a:schemeClr val="bg1"/>
              </a:solidFill>
              <a:latin typeface="Arial" panose="020B0604020202020204" pitchFamily="34" charset="0"/>
              <a:cs typeface="Arial" panose="020B0604020202020204" pitchFamily="34" charset="0"/>
            </a:endParaRPr>
          </a:p>
          <a:p>
            <a:pPr algn="ctr"/>
            <a:r>
              <a:rPr lang="en-GB" sz="2000" dirty="0">
                <a:solidFill>
                  <a:schemeClr val="bg1"/>
                </a:solidFill>
                <a:latin typeface="Arial" panose="020B0604020202020204" pitchFamily="34" charset="0"/>
                <a:cs typeface="Arial" panose="020B0604020202020204" pitchFamily="34" charset="0"/>
              </a:rPr>
              <a:t>KTH-Royal Institute of </a:t>
            </a:r>
            <a:r>
              <a:rPr lang="en-GB" sz="2000" dirty="0" smtClean="0">
                <a:solidFill>
                  <a:schemeClr val="bg1"/>
                </a:solidFill>
                <a:latin typeface="Arial" panose="020B0604020202020204" pitchFamily="34" charset="0"/>
                <a:cs typeface="Arial" panose="020B0604020202020204" pitchFamily="34" charset="0"/>
              </a:rPr>
              <a:t>Technology</a:t>
            </a:r>
            <a:endParaRPr lang="en-GB" sz="2000" dirty="0">
              <a:solidFill>
                <a:schemeClr val="bg1"/>
              </a:solidFill>
              <a:latin typeface="Arial" panose="020B0604020202020204" pitchFamily="34" charset="0"/>
              <a:cs typeface="Arial" panose="020B0604020202020204" pitchFamily="34" charset="0"/>
            </a:endParaRPr>
          </a:p>
        </p:txBody>
      </p:sp>
      <p:sp>
        <p:nvSpPr>
          <p:cNvPr id="12" name="Title 4"/>
          <p:cNvSpPr txBox="1">
            <a:spLocks/>
          </p:cNvSpPr>
          <p:nvPr/>
        </p:nvSpPr>
        <p:spPr>
          <a:xfrm>
            <a:off x="395783" y="399339"/>
            <a:ext cx="8312282" cy="461665"/>
          </a:xfrm>
          <a:prstGeom prst="rect">
            <a:avLst/>
          </a:prstGeom>
          <a:noFill/>
        </p:spPr>
        <p:txBody>
          <a:bodyPr vert="horz" wrap="square" lIns="91440" tIns="45720" rIns="91440" bIns="45720" rtlCol="0" anchor="ctr">
            <a:spAutoFit/>
          </a:bodyPr>
          <a:lstStyle/>
          <a:p>
            <a:pPr lvl="0" algn="ctr">
              <a:defRPr/>
            </a:pPr>
            <a:r>
              <a:rPr lang="en-US" sz="2400" b="1" dirty="0" smtClean="0">
                <a:solidFill>
                  <a:schemeClr val="bg1"/>
                </a:solidFill>
                <a:ea typeface="+mj-ea"/>
                <a:cs typeface="Times New Roman" pitchFamily="18" charset="0"/>
              </a:rPr>
              <a:t>Genome-scale metabolic models</a:t>
            </a:r>
            <a:endParaRPr lang="en-US" sz="2400" b="1" dirty="0">
              <a:solidFill>
                <a:schemeClr val="bg1"/>
              </a:solidFill>
              <a:ea typeface="+mj-ea"/>
              <a:cs typeface="Times New Roman" pitchFamily="18" charset="0"/>
            </a:endParaRPr>
          </a:p>
        </p:txBody>
      </p:sp>
    </p:spTree>
    <p:extLst>
      <p:ext uri="{BB962C8B-B14F-4D97-AF65-F5344CB8AC3E}">
        <p14:creationId xmlns:p14="http://schemas.microsoft.com/office/powerpoint/2010/main" val="14407915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5744796" y="2540575"/>
            <a:ext cx="1828800" cy="914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Helvetica" pitchFamily="34" charset="0"/>
            </a:endParaRPr>
          </a:p>
        </p:txBody>
      </p:sp>
      <p:sp>
        <p:nvSpPr>
          <p:cNvPr id="8" name="Right Arrow 7"/>
          <p:cNvSpPr/>
          <p:nvPr/>
        </p:nvSpPr>
        <p:spPr>
          <a:xfrm>
            <a:off x="1569736" y="1626175"/>
            <a:ext cx="3780000" cy="30480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34" charset="0"/>
            </a:endParaRPr>
          </a:p>
        </p:txBody>
      </p:sp>
      <p:sp>
        <p:nvSpPr>
          <p:cNvPr id="9" name="Right Arrow 8"/>
          <p:cNvSpPr/>
          <p:nvPr/>
        </p:nvSpPr>
        <p:spPr>
          <a:xfrm>
            <a:off x="5377986" y="1626175"/>
            <a:ext cx="1260000" cy="30480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34" charset="0"/>
            </a:endParaRPr>
          </a:p>
        </p:txBody>
      </p:sp>
      <p:sp>
        <p:nvSpPr>
          <p:cNvPr id="10" name="Right Arrow 9"/>
          <p:cNvSpPr/>
          <p:nvPr/>
        </p:nvSpPr>
        <p:spPr>
          <a:xfrm>
            <a:off x="6698190" y="1638246"/>
            <a:ext cx="1260000" cy="30480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34" charset="0"/>
            </a:endParaRPr>
          </a:p>
        </p:txBody>
      </p:sp>
      <p:pic>
        <p:nvPicPr>
          <p:cNvPr id="11" name="Picture 2" descr="http://www.austinkleon.com/wp-content/uploads/2008/02/stick_figur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5072" y="1450268"/>
            <a:ext cx="806398" cy="8096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51376" y="2375771"/>
            <a:ext cx="1987147" cy="461665"/>
          </a:xfrm>
          <a:prstGeom prst="rect">
            <a:avLst/>
          </a:prstGeom>
          <a:noFill/>
        </p:spPr>
        <p:txBody>
          <a:bodyPr wrap="none" rtlCol="0">
            <a:spAutoFit/>
          </a:bodyPr>
          <a:lstStyle/>
          <a:p>
            <a:pPr algn="ctr"/>
            <a:r>
              <a:rPr lang="en-US" sz="1200" dirty="0">
                <a:latin typeface="Helvetica" pitchFamily="34" charset="0"/>
              </a:rPr>
              <a:t>d3-leucine and d5-glycerol</a:t>
            </a:r>
          </a:p>
          <a:p>
            <a:pPr algn="ctr"/>
            <a:r>
              <a:rPr lang="en-US" sz="1200" dirty="0">
                <a:latin typeface="Helvetica" pitchFamily="34" charset="0"/>
              </a:rPr>
              <a:t>injection for  VLDL kinetics</a:t>
            </a:r>
          </a:p>
        </p:txBody>
      </p:sp>
      <p:sp>
        <p:nvSpPr>
          <p:cNvPr id="13" name="TextBox 12"/>
          <p:cNvSpPr txBox="1"/>
          <p:nvPr/>
        </p:nvSpPr>
        <p:spPr>
          <a:xfrm>
            <a:off x="2893412" y="1100735"/>
            <a:ext cx="4509568" cy="307777"/>
          </a:xfrm>
          <a:prstGeom prst="rect">
            <a:avLst/>
          </a:prstGeom>
          <a:noFill/>
        </p:spPr>
        <p:txBody>
          <a:bodyPr wrap="none" rtlCol="0">
            <a:spAutoFit/>
          </a:bodyPr>
          <a:lstStyle/>
          <a:p>
            <a:r>
              <a:rPr lang="en-US" sz="1400" dirty="0">
                <a:latin typeface="Helvetica" pitchFamily="34" charset="0"/>
              </a:rPr>
              <a:t>In total 20 h (fasting conditions throughout experiment)</a:t>
            </a:r>
          </a:p>
        </p:txBody>
      </p:sp>
      <p:sp>
        <p:nvSpPr>
          <p:cNvPr id="14" name="TextBox 13"/>
          <p:cNvSpPr txBox="1"/>
          <p:nvPr/>
        </p:nvSpPr>
        <p:spPr>
          <a:xfrm>
            <a:off x="5054379" y="1369643"/>
            <a:ext cx="596638" cy="307777"/>
          </a:xfrm>
          <a:prstGeom prst="rect">
            <a:avLst/>
          </a:prstGeom>
          <a:noFill/>
        </p:spPr>
        <p:txBody>
          <a:bodyPr wrap="none" rtlCol="0">
            <a:spAutoFit/>
          </a:bodyPr>
          <a:lstStyle/>
          <a:p>
            <a:r>
              <a:rPr lang="en-US" sz="1400" dirty="0">
                <a:latin typeface="Helvetica" pitchFamily="34" charset="0"/>
              </a:rPr>
              <a:t>T=0h</a:t>
            </a:r>
          </a:p>
        </p:txBody>
      </p:sp>
      <p:sp>
        <p:nvSpPr>
          <p:cNvPr id="15" name="TextBox 14"/>
          <p:cNvSpPr txBox="1"/>
          <p:nvPr/>
        </p:nvSpPr>
        <p:spPr>
          <a:xfrm>
            <a:off x="6368672" y="1369643"/>
            <a:ext cx="596638" cy="307777"/>
          </a:xfrm>
          <a:prstGeom prst="rect">
            <a:avLst/>
          </a:prstGeom>
          <a:noFill/>
        </p:spPr>
        <p:txBody>
          <a:bodyPr wrap="none" rtlCol="0">
            <a:spAutoFit/>
          </a:bodyPr>
          <a:lstStyle/>
          <a:p>
            <a:r>
              <a:rPr lang="en-US" sz="1400" dirty="0">
                <a:latin typeface="Helvetica" pitchFamily="34" charset="0"/>
              </a:rPr>
              <a:t>T=4h</a:t>
            </a:r>
          </a:p>
        </p:txBody>
      </p:sp>
      <p:sp>
        <p:nvSpPr>
          <p:cNvPr id="16" name="TextBox 15"/>
          <p:cNvSpPr txBox="1"/>
          <p:nvPr/>
        </p:nvSpPr>
        <p:spPr>
          <a:xfrm>
            <a:off x="7664672" y="1369643"/>
            <a:ext cx="596638" cy="307777"/>
          </a:xfrm>
          <a:prstGeom prst="rect">
            <a:avLst/>
          </a:prstGeom>
          <a:noFill/>
        </p:spPr>
        <p:txBody>
          <a:bodyPr wrap="none" rtlCol="0">
            <a:spAutoFit/>
          </a:bodyPr>
          <a:lstStyle/>
          <a:p>
            <a:r>
              <a:rPr lang="en-US" sz="1400" dirty="0">
                <a:latin typeface="Helvetica" pitchFamily="34" charset="0"/>
              </a:rPr>
              <a:t>T=8h</a:t>
            </a:r>
          </a:p>
        </p:txBody>
      </p:sp>
      <p:sp>
        <p:nvSpPr>
          <p:cNvPr id="17" name="TextBox 16"/>
          <p:cNvSpPr txBox="1"/>
          <p:nvPr/>
        </p:nvSpPr>
        <p:spPr>
          <a:xfrm>
            <a:off x="763712" y="1104443"/>
            <a:ext cx="1024639" cy="369332"/>
          </a:xfrm>
          <a:prstGeom prst="rect">
            <a:avLst/>
          </a:prstGeom>
          <a:noFill/>
        </p:spPr>
        <p:txBody>
          <a:bodyPr wrap="none" rtlCol="0">
            <a:spAutoFit/>
          </a:bodyPr>
          <a:lstStyle/>
          <a:p>
            <a:r>
              <a:rPr lang="en-US" dirty="0">
                <a:latin typeface="Helvetica" pitchFamily="34" charset="0"/>
              </a:rPr>
              <a:t>(N = 86)</a:t>
            </a:r>
          </a:p>
        </p:txBody>
      </p:sp>
      <p:cxnSp>
        <p:nvCxnSpPr>
          <p:cNvPr id="18" name="Straight Arrow Connector 17"/>
          <p:cNvCxnSpPr>
            <a:stCxn id="12" idx="0"/>
          </p:cNvCxnSpPr>
          <p:nvPr/>
        </p:nvCxnSpPr>
        <p:spPr>
          <a:xfrm flipV="1">
            <a:off x="4544950" y="1919607"/>
            <a:ext cx="615043" cy="456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47272" y="4127747"/>
            <a:ext cx="1440000" cy="646331"/>
          </a:xfrm>
          <a:prstGeom prst="rect">
            <a:avLst/>
          </a:prstGeom>
          <a:noFill/>
        </p:spPr>
        <p:txBody>
          <a:bodyPr wrap="none" rtlCol="0">
            <a:spAutoFit/>
          </a:bodyPr>
          <a:lstStyle/>
          <a:p>
            <a:pPr algn="ctr"/>
            <a:r>
              <a:rPr lang="en-US" u="sng" dirty="0">
                <a:latin typeface="Helvetica" pitchFamily="34" charset="0"/>
              </a:rPr>
              <a:t>Sacramento</a:t>
            </a:r>
          </a:p>
          <a:p>
            <a:pPr algn="ctr"/>
            <a:r>
              <a:rPr lang="en-US" dirty="0">
                <a:latin typeface="Helvetica" pitchFamily="34" charset="0"/>
              </a:rPr>
              <a:t>Lipidomics</a:t>
            </a:r>
          </a:p>
        </p:txBody>
      </p:sp>
      <p:sp>
        <p:nvSpPr>
          <p:cNvPr id="20" name="TextBox 19"/>
          <p:cNvSpPr txBox="1"/>
          <p:nvPr/>
        </p:nvSpPr>
        <p:spPr>
          <a:xfrm>
            <a:off x="4728943" y="4144557"/>
            <a:ext cx="1608133" cy="646331"/>
          </a:xfrm>
          <a:prstGeom prst="rect">
            <a:avLst/>
          </a:prstGeom>
          <a:noFill/>
        </p:spPr>
        <p:txBody>
          <a:bodyPr wrap="none" rtlCol="0">
            <a:spAutoFit/>
          </a:bodyPr>
          <a:lstStyle/>
          <a:p>
            <a:pPr algn="ctr"/>
            <a:r>
              <a:rPr lang="en-US" u="sng" dirty="0">
                <a:latin typeface="Helvetica" pitchFamily="34" charset="0"/>
              </a:rPr>
              <a:t>Durham</a:t>
            </a:r>
          </a:p>
          <a:p>
            <a:pPr algn="ctr"/>
            <a:r>
              <a:rPr lang="en-US" dirty="0">
                <a:latin typeface="Helvetica" pitchFamily="34" charset="0"/>
              </a:rPr>
              <a:t>Metabolomics</a:t>
            </a:r>
          </a:p>
        </p:txBody>
      </p:sp>
      <p:sp>
        <p:nvSpPr>
          <p:cNvPr id="21" name="TextBox 20"/>
          <p:cNvSpPr txBox="1"/>
          <p:nvPr/>
        </p:nvSpPr>
        <p:spPr>
          <a:xfrm>
            <a:off x="1717596" y="4117422"/>
            <a:ext cx="2381807" cy="646331"/>
          </a:xfrm>
          <a:prstGeom prst="rect">
            <a:avLst/>
          </a:prstGeom>
          <a:noFill/>
        </p:spPr>
        <p:txBody>
          <a:bodyPr wrap="none" rtlCol="0">
            <a:spAutoFit/>
          </a:bodyPr>
          <a:lstStyle/>
          <a:p>
            <a:pPr algn="ctr"/>
            <a:r>
              <a:rPr lang="en-US" dirty="0">
                <a:latin typeface="Helvetica" pitchFamily="34" charset="0"/>
              </a:rPr>
              <a:t>Blood samples for </a:t>
            </a:r>
          </a:p>
          <a:p>
            <a:pPr algn="ctr"/>
            <a:r>
              <a:rPr lang="en-US" dirty="0">
                <a:latin typeface="Helvetica" pitchFamily="34" charset="0"/>
              </a:rPr>
              <a:t>VLDL / </a:t>
            </a:r>
            <a:r>
              <a:rPr lang="en-US" dirty="0" err="1">
                <a:latin typeface="Helvetica" pitchFamily="34" charset="0"/>
              </a:rPr>
              <a:t>apoB</a:t>
            </a:r>
            <a:r>
              <a:rPr lang="en-US" dirty="0">
                <a:latin typeface="Helvetica" pitchFamily="34" charset="0"/>
              </a:rPr>
              <a:t> kinetics </a:t>
            </a:r>
          </a:p>
        </p:txBody>
      </p:sp>
      <p:sp>
        <p:nvSpPr>
          <p:cNvPr id="22" name="TextBox 21"/>
          <p:cNvSpPr txBox="1"/>
          <p:nvPr/>
        </p:nvSpPr>
        <p:spPr>
          <a:xfrm>
            <a:off x="5771019" y="2802109"/>
            <a:ext cx="1826141" cy="369332"/>
          </a:xfrm>
          <a:prstGeom prst="rect">
            <a:avLst/>
          </a:prstGeom>
          <a:noFill/>
        </p:spPr>
        <p:txBody>
          <a:bodyPr wrap="none" rtlCol="0">
            <a:spAutoFit/>
          </a:bodyPr>
          <a:lstStyle/>
          <a:p>
            <a:r>
              <a:rPr lang="en-US" b="1" dirty="0">
                <a:solidFill>
                  <a:schemeClr val="bg1"/>
                </a:solidFill>
                <a:latin typeface="Helvetica" pitchFamily="34" charset="0"/>
              </a:rPr>
              <a:t>Blood samples</a:t>
            </a:r>
          </a:p>
        </p:txBody>
      </p:sp>
      <p:sp>
        <p:nvSpPr>
          <p:cNvPr id="23" name="TextBox 22"/>
          <p:cNvSpPr txBox="1"/>
          <p:nvPr/>
        </p:nvSpPr>
        <p:spPr>
          <a:xfrm>
            <a:off x="2837609" y="3421405"/>
            <a:ext cx="1289071" cy="307777"/>
          </a:xfrm>
          <a:prstGeom prst="rect">
            <a:avLst/>
          </a:prstGeom>
          <a:noFill/>
        </p:spPr>
        <p:txBody>
          <a:bodyPr wrap="none" rtlCol="0">
            <a:spAutoFit/>
          </a:bodyPr>
          <a:lstStyle/>
          <a:p>
            <a:r>
              <a:rPr lang="en-US" sz="1400" dirty="0">
                <a:latin typeface="Helvetica" pitchFamily="34" charset="0"/>
              </a:rPr>
              <a:t>T = 0h, 4h, 8h</a:t>
            </a:r>
          </a:p>
        </p:txBody>
      </p:sp>
      <p:sp>
        <p:nvSpPr>
          <p:cNvPr id="24" name="TextBox 23"/>
          <p:cNvSpPr txBox="1"/>
          <p:nvPr/>
        </p:nvSpPr>
        <p:spPr>
          <a:xfrm>
            <a:off x="5465907" y="3421643"/>
            <a:ext cx="692754" cy="307777"/>
          </a:xfrm>
          <a:prstGeom prst="rect">
            <a:avLst/>
          </a:prstGeom>
          <a:noFill/>
        </p:spPr>
        <p:txBody>
          <a:bodyPr wrap="none" rtlCol="0">
            <a:spAutoFit/>
          </a:bodyPr>
          <a:lstStyle/>
          <a:p>
            <a:r>
              <a:rPr lang="en-US" sz="1400" dirty="0">
                <a:latin typeface="Helvetica" pitchFamily="34" charset="0"/>
              </a:rPr>
              <a:t>T = 4h</a:t>
            </a:r>
          </a:p>
        </p:txBody>
      </p:sp>
      <p:sp>
        <p:nvSpPr>
          <p:cNvPr id="25" name="TextBox 24"/>
          <p:cNvSpPr txBox="1"/>
          <p:nvPr/>
        </p:nvSpPr>
        <p:spPr>
          <a:xfrm>
            <a:off x="7080176" y="3421643"/>
            <a:ext cx="692754" cy="307777"/>
          </a:xfrm>
          <a:prstGeom prst="rect">
            <a:avLst/>
          </a:prstGeom>
          <a:noFill/>
        </p:spPr>
        <p:txBody>
          <a:bodyPr wrap="none" rtlCol="0">
            <a:spAutoFit/>
          </a:bodyPr>
          <a:lstStyle/>
          <a:p>
            <a:r>
              <a:rPr lang="en-US" sz="1400" dirty="0">
                <a:latin typeface="Helvetica" pitchFamily="34" charset="0"/>
              </a:rPr>
              <a:t>T = 8h</a:t>
            </a:r>
          </a:p>
        </p:txBody>
      </p:sp>
      <p:sp>
        <p:nvSpPr>
          <p:cNvPr id="32" name="TextBox 31"/>
          <p:cNvSpPr txBox="1"/>
          <p:nvPr/>
        </p:nvSpPr>
        <p:spPr>
          <a:xfrm>
            <a:off x="2971277" y="1669112"/>
            <a:ext cx="1077539" cy="246221"/>
          </a:xfrm>
          <a:prstGeom prst="rect">
            <a:avLst/>
          </a:prstGeom>
          <a:noFill/>
        </p:spPr>
        <p:txBody>
          <a:bodyPr wrap="none" rtlCol="0">
            <a:spAutoFit/>
          </a:bodyPr>
          <a:lstStyle/>
          <a:p>
            <a:r>
              <a:rPr lang="en-US" sz="1000" dirty="0">
                <a:latin typeface="Helvetica" pitchFamily="34" charset="0"/>
              </a:rPr>
              <a:t>12 h (overnight)</a:t>
            </a:r>
          </a:p>
        </p:txBody>
      </p:sp>
      <p:sp>
        <p:nvSpPr>
          <p:cNvPr id="33" name="TextBox 32"/>
          <p:cNvSpPr txBox="1"/>
          <p:nvPr/>
        </p:nvSpPr>
        <p:spPr>
          <a:xfrm>
            <a:off x="7110576" y="1658833"/>
            <a:ext cx="360996" cy="246221"/>
          </a:xfrm>
          <a:prstGeom prst="rect">
            <a:avLst/>
          </a:prstGeom>
          <a:noFill/>
        </p:spPr>
        <p:txBody>
          <a:bodyPr wrap="none" rtlCol="0">
            <a:spAutoFit/>
          </a:bodyPr>
          <a:lstStyle/>
          <a:p>
            <a:r>
              <a:rPr lang="en-US" sz="1000" dirty="0">
                <a:latin typeface="Helvetica" pitchFamily="34" charset="0"/>
              </a:rPr>
              <a:t>4 h</a:t>
            </a:r>
          </a:p>
        </p:txBody>
      </p:sp>
      <p:sp>
        <p:nvSpPr>
          <p:cNvPr id="34" name="TextBox 33"/>
          <p:cNvSpPr txBox="1"/>
          <p:nvPr/>
        </p:nvSpPr>
        <p:spPr>
          <a:xfrm>
            <a:off x="5754233" y="1653200"/>
            <a:ext cx="360996" cy="246221"/>
          </a:xfrm>
          <a:prstGeom prst="rect">
            <a:avLst/>
          </a:prstGeom>
          <a:noFill/>
        </p:spPr>
        <p:txBody>
          <a:bodyPr wrap="none" rtlCol="0">
            <a:spAutoFit/>
          </a:bodyPr>
          <a:lstStyle/>
          <a:p>
            <a:r>
              <a:rPr lang="en-US" sz="1000" dirty="0">
                <a:latin typeface="Helvetica" pitchFamily="34" charset="0"/>
              </a:rPr>
              <a:t>4 h</a:t>
            </a:r>
          </a:p>
        </p:txBody>
      </p:sp>
      <p:sp>
        <p:nvSpPr>
          <p:cNvPr id="37" name="Rectangle 36"/>
          <p:cNvSpPr/>
          <p:nvPr/>
        </p:nvSpPr>
        <p:spPr>
          <a:xfrm>
            <a:off x="7073463" y="5316579"/>
            <a:ext cx="1260000" cy="900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34" charset="0"/>
              </a:rPr>
              <a:t>Plasma </a:t>
            </a:r>
          </a:p>
          <a:p>
            <a:pPr algn="ctr"/>
            <a:r>
              <a:rPr lang="en-US" sz="1200" dirty="0">
                <a:solidFill>
                  <a:schemeClr val="tx1"/>
                </a:solidFill>
                <a:latin typeface="Helvetica" pitchFamily="34" charset="0"/>
              </a:rPr>
              <a:t>Lipidomics</a:t>
            </a:r>
          </a:p>
        </p:txBody>
      </p:sp>
      <p:sp>
        <p:nvSpPr>
          <p:cNvPr id="38" name="Rectangle 37"/>
          <p:cNvSpPr/>
          <p:nvPr/>
        </p:nvSpPr>
        <p:spPr>
          <a:xfrm>
            <a:off x="4906908" y="5316579"/>
            <a:ext cx="1260000" cy="90000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34" charset="0"/>
              </a:rPr>
              <a:t>Plasma Metabolomics</a:t>
            </a:r>
          </a:p>
        </p:txBody>
      </p:sp>
      <p:sp>
        <p:nvSpPr>
          <p:cNvPr id="39" name="Rectangle 38"/>
          <p:cNvSpPr/>
          <p:nvPr/>
        </p:nvSpPr>
        <p:spPr>
          <a:xfrm>
            <a:off x="2215976" y="5316579"/>
            <a:ext cx="1260000" cy="90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34" charset="0"/>
              </a:rPr>
              <a:t>VLDL kinetics</a:t>
            </a:r>
          </a:p>
        </p:txBody>
      </p:sp>
      <p:sp>
        <p:nvSpPr>
          <p:cNvPr id="40" name="Freeform 39"/>
          <p:cNvSpPr/>
          <p:nvPr/>
        </p:nvSpPr>
        <p:spPr>
          <a:xfrm>
            <a:off x="2844508" y="5041643"/>
            <a:ext cx="0" cy="244444"/>
          </a:xfrm>
          <a:custGeom>
            <a:avLst/>
            <a:gdLst>
              <a:gd name="connsiteX0" fmla="*/ 0 w 0"/>
              <a:gd name="connsiteY0" fmla="*/ 0 h 244444"/>
              <a:gd name="connsiteX1" fmla="*/ 0 w 0"/>
              <a:gd name="connsiteY1" fmla="*/ 244444 h 244444"/>
              <a:gd name="connsiteX2" fmla="*/ 0 w 0"/>
              <a:gd name="connsiteY2" fmla="*/ 244444 h 244444"/>
            </a:gdLst>
            <a:ahLst/>
            <a:cxnLst>
              <a:cxn ang="0">
                <a:pos x="connsiteX0" y="connsiteY0"/>
              </a:cxn>
              <a:cxn ang="0">
                <a:pos x="connsiteX1" y="connsiteY1"/>
              </a:cxn>
              <a:cxn ang="0">
                <a:pos x="connsiteX2" y="connsiteY2"/>
              </a:cxn>
            </a:cxnLst>
            <a:rect l="l" t="t" r="r" b="b"/>
            <a:pathLst>
              <a:path h="244444">
                <a:moveTo>
                  <a:pt x="0" y="0"/>
                </a:moveTo>
                <a:lnTo>
                  <a:pt x="0" y="244444"/>
                </a:lnTo>
                <a:lnTo>
                  <a:pt x="0" y="244444"/>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34" charset="0"/>
            </a:endParaRPr>
          </a:p>
        </p:txBody>
      </p:sp>
      <p:sp>
        <p:nvSpPr>
          <p:cNvPr id="41" name="Freeform 40"/>
          <p:cNvSpPr/>
          <p:nvPr/>
        </p:nvSpPr>
        <p:spPr>
          <a:xfrm>
            <a:off x="5524268" y="5041643"/>
            <a:ext cx="0" cy="244444"/>
          </a:xfrm>
          <a:custGeom>
            <a:avLst/>
            <a:gdLst>
              <a:gd name="connsiteX0" fmla="*/ 0 w 0"/>
              <a:gd name="connsiteY0" fmla="*/ 0 h 244444"/>
              <a:gd name="connsiteX1" fmla="*/ 0 w 0"/>
              <a:gd name="connsiteY1" fmla="*/ 244444 h 244444"/>
              <a:gd name="connsiteX2" fmla="*/ 0 w 0"/>
              <a:gd name="connsiteY2" fmla="*/ 244444 h 244444"/>
            </a:gdLst>
            <a:ahLst/>
            <a:cxnLst>
              <a:cxn ang="0">
                <a:pos x="connsiteX0" y="connsiteY0"/>
              </a:cxn>
              <a:cxn ang="0">
                <a:pos x="connsiteX1" y="connsiteY1"/>
              </a:cxn>
              <a:cxn ang="0">
                <a:pos x="connsiteX2" y="connsiteY2"/>
              </a:cxn>
            </a:cxnLst>
            <a:rect l="l" t="t" r="r" b="b"/>
            <a:pathLst>
              <a:path h="244444">
                <a:moveTo>
                  <a:pt x="0" y="0"/>
                </a:moveTo>
                <a:lnTo>
                  <a:pt x="0" y="244444"/>
                </a:lnTo>
                <a:lnTo>
                  <a:pt x="0" y="244444"/>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34" charset="0"/>
            </a:endParaRPr>
          </a:p>
        </p:txBody>
      </p:sp>
      <p:sp>
        <p:nvSpPr>
          <p:cNvPr id="42" name="Freeform 41"/>
          <p:cNvSpPr/>
          <p:nvPr/>
        </p:nvSpPr>
        <p:spPr>
          <a:xfrm>
            <a:off x="7699002" y="5041643"/>
            <a:ext cx="0" cy="244444"/>
          </a:xfrm>
          <a:custGeom>
            <a:avLst/>
            <a:gdLst>
              <a:gd name="connsiteX0" fmla="*/ 0 w 0"/>
              <a:gd name="connsiteY0" fmla="*/ 0 h 244444"/>
              <a:gd name="connsiteX1" fmla="*/ 0 w 0"/>
              <a:gd name="connsiteY1" fmla="*/ 244444 h 244444"/>
              <a:gd name="connsiteX2" fmla="*/ 0 w 0"/>
              <a:gd name="connsiteY2" fmla="*/ 244444 h 244444"/>
            </a:gdLst>
            <a:ahLst/>
            <a:cxnLst>
              <a:cxn ang="0">
                <a:pos x="connsiteX0" y="connsiteY0"/>
              </a:cxn>
              <a:cxn ang="0">
                <a:pos x="connsiteX1" y="connsiteY1"/>
              </a:cxn>
              <a:cxn ang="0">
                <a:pos x="connsiteX2" y="connsiteY2"/>
              </a:cxn>
            </a:cxnLst>
            <a:rect l="l" t="t" r="r" b="b"/>
            <a:pathLst>
              <a:path h="244444">
                <a:moveTo>
                  <a:pt x="0" y="0"/>
                </a:moveTo>
                <a:lnTo>
                  <a:pt x="0" y="244444"/>
                </a:lnTo>
                <a:lnTo>
                  <a:pt x="0" y="244444"/>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34" charset="0"/>
            </a:endParaRPr>
          </a:p>
        </p:txBody>
      </p:sp>
      <p:sp>
        <p:nvSpPr>
          <p:cNvPr id="43" name="TextBox 42"/>
          <p:cNvSpPr txBox="1"/>
          <p:nvPr/>
        </p:nvSpPr>
        <p:spPr>
          <a:xfrm>
            <a:off x="306952" y="2277796"/>
            <a:ext cx="1942647" cy="523220"/>
          </a:xfrm>
          <a:prstGeom prst="rect">
            <a:avLst/>
          </a:prstGeom>
          <a:noFill/>
        </p:spPr>
        <p:txBody>
          <a:bodyPr wrap="none" rtlCol="0">
            <a:spAutoFit/>
          </a:bodyPr>
          <a:lstStyle/>
          <a:p>
            <a:pPr algn="ctr"/>
            <a:r>
              <a:rPr lang="en-US" sz="1400" dirty="0">
                <a:latin typeface="Helvetica" pitchFamily="34" charset="0"/>
              </a:rPr>
              <a:t>Study subjects with</a:t>
            </a:r>
          </a:p>
          <a:p>
            <a:pPr algn="ctr"/>
            <a:r>
              <a:rPr lang="en-US" sz="1400" dirty="0" smtClean="0">
                <a:latin typeface="Helvetica" pitchFamily="34" charset="0"/>
              </a:rPr>
              <a:t>Varies liver </a:t>
            </a:r>
            <a:r>
              <a:rPr lang="en-US" sz="1400" smtClean="0">
                <a:latin typeface="Helvetica" pitchFamily="34" charset="0"/>
              </a:rPr>
              <a:t>fat content</a:t>
            </a:r>
          </a:p>
        </p:txBody>
      </p:sp>
      <p:sp>
        <p:nvSpPr>
          <p:cNvPr id="44" name="Title 4"/>
          <p:cNvSpPr txBox="1">
            <a:spLocks/>
          </p:cNvSpPr>
          <p:nvPr/>
        </p:nvSpPr>
        <p:spPr>
          <a:xfrm>
            <a:off x="1243562" y="259701"/>
            <a:ext cx="6358967" cy="523220"/>
          </a:xfrm>
          <a:prstGeom prst="rect">
            <a:avLst/>
          </a:prstGeom>
          <a:noFill/>
        </p:spPr>
        <p:txBody>
          <a:bodyPr vert="horz" wrap="square" lIns="91440" tIns="45720" rIns="91440" bIns="45720" rtlCol="0" anchor="ctr">
            <a:spAutoFit/>
          </a:bodyPr>
          <a:lstStyle/>
          <a:p>
            <a:pPr algn="ctr"/>
            <a:r>
              <a:rPr lang="en-US" sz="2800" b="1" dirty="0">
                <a:solidFill>
                  <a:srgbClr val="0000FF"/>
                </a:solidFill>
              </a:rPr>
              <a:t>Subjects with NAFLD</a:t>
            </a:r>
          </a:p>
        </p:txBody>
      </p:sp>
      <p:sp>
        <p:nvSpPr>
          <p:cNvPr id="45" name="TextBox 44"/>
          <p:cNvSpPr txBox="1"/>
          <p:nvPr/>
        </p:nvSpPr>
        <p:spPr>
          <a:xfrm>
            <a:off x="2294230" y="4704579"/>
            <a:ext cx="1024639" cy="369332"/>
          </a:xfrm>
          <a:prstGeom prst="rect">
            <a:avLst/>
          </a:prstGeom>
          <a:noFill/>
        </p:spPr>
        <p:txBody>
          <a:bodyPr wrap="none" rtlCol="0">
            <a:spAutoFit/>
          </a:bodyPr>
          <a:lstStyle/>
          <a:p>
            <a:r>
              <a:rPr lang="en-US" dirty="0">
                <a:latin typeface="Helvetica" pitchFamily="34" charset="0"/>
              </a:rPr>
              <a:t>(N = 73)</a:t>
            </a:r>
          </a:p>
        </p:txBody>
      </p:sp>
      <p:sp>
        <p:nvSpPr>
          <p:cNvPr id="46" name="TextBox 45"/>
          <p:cNvSpPr txBox="1"/>
          <p:nvPr/>
        </p:nvSpPr>
        <p:spPr>
          <a:xfrm>
            <a:off x="4981297" y="4704579"/>
            <a:ext cx="1024639" cy="369332"/>
          </a:xfrm>
          <a:prstGeom prst="rect">
            <a:avLst/>
          </a:prstGeom>
          <a:noFill/>
        </p:spPr>
        <p:txBody>
          <a:bodyPr wrap="none" rtlCol="0">
            <a:spAutoFit/>
          </a:bodyPr>
          <a:lstStyle/>
          <a:p>
            <a:r>
              <a:rPr lang="en-US" dirty="0">
                <a:latin typeface="Helvetica" pitchFamily="34" charset="0"/>
              </a:rPr>
              <a:t>(N = 86)</a:t>
            </a:r>
          </a:p>
        </p:txBody>
      </p:sp>
      <p:sp>
        <p:nvSpPr>
          <p:cNvPr id="47" name="TextBox 46"/>
          <p:cNvSpPr txBox="1"/>
          <p:nvPr/>
        </p:nvSpPr>
        <p:spPr>
          <a:xfrm>
            <a:off x="7202444" y="4704579"/>
            <a:ext cx="1024639" cy="369332"/>
          </a:xfrm>
          <a:prstGeom prst="rect">
            <a:avLst/>
          </a:prstGeom>
          <a:noFill/>
        </p:spPr>
        <p:txBody>
          <a:bodyPr wrap="none" rtlCol="0">
            <a:spAutoFit/>
          </a:bodyPr>
          <a:lstStyle/>
          <a:p>
            <a:r>
              <a:rPr lang="en-US" dirty="0">
                <a:latin typeface="Helvetica" pitchFamily="34" charset="0"/>
              </a:rPr>
              <a:t>(N = 78)</a:t>
            </a:r>
          </a:p>
        </p:txBody>
      </p:sp>
      <p:cxnSp>
        <p:nvCxnSpPr>
          <p:cNvPr id="49" name="Shape 48"/>
          <p:cNvCxnSpPr>
            <a:stCxn id="6" idx="2"/>
            <a:endCxn id="21" idx="0"/>
          </p:cNvCxnSpPr>
          <p:nvPr/>
        </p:nvCxnSpPr>
        <p:spPr>
          <a:xfrm rot="10800000" flipV="1">
            <a:off x="2908500" y="2997774"/>
            <a:ext cx="2836296" cy="111964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6659184" y="1908974"/>
            <a:ext cx="0" cy="57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2400000" flipH="1">
            <a:off x="5650442" y="1810825"/>
            <a:ext cx="0" cy="90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2400000" flipH="1">
            <a:off x="7642274" y="1814369"/>
            <a:ext cx="0" cy="90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2400000" flipH="1">
            <a:off x="6072200" y="3338368"/>
            <a:ext cx="0" cy="90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2400000" flipH="1">
            <a:off x="7147145" y="3339427"/>
            <a:ext cx="0" cy="90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9328" y="6447847"/>
            <a:ext cx="5035480" cy="307777"/>
          </a:xfrm>
          <a:prstGeom prst="rect">
            <a:avLst/>
          </a:prstGeom>
          <a:noFill/>
        </p:spPr>
        <p:txBody>
          <a:bodyPr wrap="square" rtlCol="0">
            <a:spAutoFit/>
          </a:bodyPr>
          <a:lstStyle/>
          <a:p>
            <a:r>
              <a:rPr lang="en-GB" sz="1400" dirty="0">
                <a:latin typeface="Helvetica" pitchFamily="34" charset="0"/>
              </a:rPr>
              <a:t>Mardinoglu et. al (2017), Mol. Syst. Bio., </a:t>
            </a:r>
            <a:r>
              <a:rPr lang="en-GB" sz="1400" b="1" dirty="0">
                <a:latin typeface="Helvetica" pitchFamily="34" charset="0"/>
              </a:rPr>
              <a:t>13</a:t>
            </a:r>
            <a:r>
              <a:rPr lang="en-GB" sz="1400" dirty="0">
                <a:latin typeface="Helvetica" pitchFamily="34" charset="0"/>
              </a:rPr>
              <a:t>:916</a:t>
            </a:r>
          </a:p>
        </p:txBody>
      </p:sp>
      <p:sp>
        <p:nvSpPr>
          <p:cNvPr id="48" name="Slide Number Placeholder 3"/>
          <p:cNvSpPr>
            <a:spLocks noGrp="1"/>
          </p:cNvSpPr>
          <p:nvPr>
            <p:ph type="sldNum" sz="quarter" idx="12"/>
          </p:nvPr>
        </p:nvSpPr>
        <p:spPr>
          <a:xfrm>
            <a:off x="6575536" y="6540203"/>
            <a:ext cx="2133600" cy="365125"/>
          </a:xfrm>
        </p:spPr>
        <p:txBody>
          <a:bodyPr/>
          <a:lstStyle/>
          <a:p>
            <a:fld id="{16E92535-E9D8-4DDA-83D0-380D5F2D29E9}" type="slidenum">
              <a:rPr lang="en-US" smtClean="0"/>
              <a:pPr/>
              <a:t>10</a:t>
            </a:fld>
            <a:endParaRPr lang="en-US" dirty="0"/>
          </a:p>
        </p:txBody>
      </p:sp>
    </p:spTree>
    <p:extLst>
      <p:ext uri="{BB962C8B-B14F-4D97-AF65-F5344CB8AC3E}">
        <p14:creationId xmlns:p14="http://schemas.microsoft.com/office/powerpoint/2010/main" val="1469769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11</a:t>
            </a:fld>
            <a:endParaRPr lang="sv-SE"/>
          </a:p>
        </p:txBody>
      </p:sp>
      <p:sp>
        <p:nvSpPr>
          <p:cNvPr id="6" name="Title 1"/>
          <p:cNvSpPr txBox="1">
            <a:spLocks/>
          </p:cNvSpPr>
          <p:nvPr/>
        </p:nvSpPr>
        <p:spPr>
          <a:xfrm>
            <a:off x="168250" y="69782"/>
            <a:ext cx="6773875" cy="812033"/>
          </a:xfrm>
          <a:prstGeom prst="rect">
            <a:avLst/>
          </a:prstGeom>
        </p:spPr>
        <p:txBody>
          <a:bodyPr/>
          <a:lstStyle/>
          <a:p>
            <a:pPr lvl="0">
              <a:spcBef>
                <a:spcPct val="0"/>
              </a:spcBef>
            </a:pPr>
            <a:r>
              <a:rPr lang="en-GB" sz="2800" b="1" dirty="0">
                <a:solidFill>
                  <a:srgbClr val="0000FF"/>
                </a:solidFill>
                <a:ea typeface="+mj-ea"/>
                <a:cs typeface="Arial"/>
              </a:rPr>
              <a:t>Applications of GEMs</a:t>
            </a:r>
          </a:p>
        </p:txBody>
      </p:sp>
      <p:sp>
        <p:nvSpPr>
          <p:cNvPr id="5" name="TextBox 4"/>
          <p:cNvSpPr txBox="1"/>
          <p:nvPr/>
        </p:nvSpPr>
        <p:spPr>
          <a:xfrm>
            <a:off x="559146" y="1190321"/>
            <a:ext cx="8292600" cy="369332"/>
          </a:xfrm>
          <a:prstGeom prst="rect">
            <a:avLst/>
          </a:prstGeom>
          <a:noFill/>
        </p:spPr>
        <p:txBody>
          <a:bodyPr wrap="square" rtlCol="0">
            <a:spAutoFit/>
          </a:bodyPr>
          <a:lstStyle/>
          <a:p>
            <a:r>
              <a:rPr lang="sv-SE" dirty="0" smtClean="0"/>
              <a:t>GEMs could be used to simulate the flux of different subject for comparison</a:t>
            </a:r>
            <a:endParaRPr lang="en-US" dirty="0"/>
          </a:p>
        </p:txBody>
      </p:sp>
      <p:pic>
        <p:nvPicPr>
          <p:cNvPr id="7" name="Picture 6"/>
          <p:cNvPicPr>
            <a:picLocks noChangeAspect="1"/>
          </p:cNvPicPr>
          <p:nvPr/>
        </p:nvPicPr>
        <p:blipFill>
          <a:blip r:embed="rId2"/>
          <a:stretch>
            <a:fillRect/>
          </a:stretch>
        </p:blipFill>
        <p:spPr>
          <a:xfrm>
            <a:off x="1681478" y="1787349"/>
            <a:ext cx="5939802" cy="4132894"/>
          </a:xfrm>
          <a:prstGeom prst="rect">
            <a:avLst/>
          </a:prstGeom>
        </p:spPr>
      </p:pic>
    </p:spTree>
    <p:extLst>
      <p:ext uri="{BB962C8B-B14F-4D97-AF65-F5344CB8AC3E}">
        <p14:creationId xmlns:p14="http://schemas.microsoft.com/office/powerpoint/2010/main" val="1953975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rot="5400000">
            <a:off x="1732691" y="165480"/>
            <a:ext cx="3827730" cy="6802726"/>
          </a:xfrm>
          <a:prstGeom prst="roundRect">
            <a:avLst>
              <a:gd name="adj" fmla="val 1879"/>
            </a:avLst>
          </a:prstGeom>
          <a:solidFill>
            <a:schemeClr val="bg1">
              <a:lumMod val="95000"/>
            </a:schemeClr>
          </a:solidFill>
          <a:ln w="38100">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solidFill>
                <a:schemeClr val="tx1"/>
              </a:solidFill>
            </a:endParaRPr>
          </a:p>
        </p:txBody>
      </p:sp>
      <p:sp>
        <p:nvSpPr>
          <p:cNvPr id="7" name="Line 1695"/>
          <p:cNvSpPr>
            <a:spLocks noChangeShapeType="1"/>
          </p:cNvSpPr>
          <p:nvPr/>
        </p:nvSpPr>
        <p:spPr bwMode="auto">
          <a:xfrm rot="5400000" flipH="1" flipV="1">
            <a:off x="2034497" y="4246557"/>
            <a:ext cx="0" cy="1044000"/>
          </a:xfrm>
          <a:prstGeom prst="line">
            <a:avLst/>
          </a:prstGeom>
          <a:noFill/>
          <a:ln w="12700">
            <a:solidFill>
              <a:srgbClr val="00B050"/>
            </a:solidFill>
            <a:round/>
            <a:headEnd type="none"/>
            <a:tailEnd type="triangle" w="med" len="med"/>
          </a:ln>
          <a:effectLst/>
        </p:spPr>
        <p:txBody>
          <a:bodyPr/>
          <a:lstStyle/>
          <a:p>
            <a:endParaRPr lang="sv-SE" sz="700"/>
          </a:p>
        </p:txBody>
      </p:sp>
      <p:sp>
        <p:nvSpPr>
          <p:cNvPr id="8" name="Freeform 433"/>
          <p:cNvSpPr>
            <a:spLocks noChangeAspect="1"/>
          </p:cNvSpPr>
          <p:nvPr/>
        </p:nvSpPr>
        <p:spPr bwMode="auto">
          <a:xfrm rot="5400000">
            <a:off x="3621155" y="2261161"/>
            <a:ext cx="1250014" cy="4959502"/>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41000"/>
            </a:srgbClr>
          </a:solidFill>
          <a:ln w="28575" cap="flat" cmpd="sng">
            <a:noFill/>
            <a:prstDash val="solid"/>
            <a:round/>
            <a:headEnd/>
            <a:tailEnd/>
          </a:ln>
          <a:effectLst/>
        </p:spPr>
        <p:txBody>
          <a:bodyPr wrap="none" anchor="ctr"/>
          <a:lstStyle/>
          <a:p>
            <a:endParaRPr lang="sv-SE"/>
          </a:p>
        </p:txBody>
      </p:sp>
      <p:sp>
        <p:nvSpPr>
          <p:cNvPr id="9" name="Rectangle 8"/>
          <p:cNvSpPr/>
          <p:nvPr/>
        </p:nvSpPr>
        <p:spPr>
          <a:xfrm>
            <a:off x="1714259" y="4158718"/>
            <a:ext cx="865943" cy="276999"/>
          </a:xfrm>
          <a:prstGeom prst="rect">
            <a:avLst/>
          </a:prstGeom>
        </p:spPr>
        <p:txBody>
          <a:bodyPr wrap="none">
            <a:spAutoFit/>
          </a:bodyPr>
          <a:lstStyle/>
          <a:p>
            <a:pPr algn="ctr"/>
            <a:r>
              <a:rPr lang="sv-SE" sz="1200" b="1" dirty="0">
                <a:latin typeface="Helvetica" pitchFamily="34" charset="0"/>
              </a:rPr>
              <a:t>NADH[m]</a:t>
            </a:r>
          </a:p>
        </p:txBody>
      </p:sp>
      <p:sp>
        <p:nvSpPr>
          <p:cNvPr id="10" name="Rectangle 9"/>
          <p:cNvSpPr/>
          <p:nvPr/>
        </p:nvSpPr>
        <p:spPr>
          <a:xfrm>
            <a:off x="1723903" y="5130283"/>
            <a:ext cx="845103" cy="276999"/>
          </a:xfrm>
          <a:prstGeom prst="rect">
            <a:avLst/>
          </a:prstGeom>
        </p:spPr>
        <p:txBody>
          <a:bodyPr wrap="none">
            <a:spAutoFit/>
          </a:bodyPr>
          <a:lstStyle/>
          <a:p>
            <a:pPr algn="ctr"/>
            <a:r>
              <a:rPr lang="sv-SE" sz="1200" b="1" dirty="0">
                <a:latin typeface="Helvetica" pitchFamily="34" charset="0"/>
              </a:rPr>
              <a:t>NAD+[m]</a:t>
            </a:r>
          </a:p>
        </p:txBody>
      </p:sp>
      <p:sp>
        <p:nvSpPr>
          <p:cNvPr id="11" name="Rectangle 10"/>
          <p:cNvSpPr/>
          <p:nvPr/>
        </p:nvSpPr>
        <p:spPr>
          <a:xfrm>
            <a:off x="2542215" y="4903238"/>
            <a:ext cx="968535" cy="276999"/>
          </a:xfrm>
          <a:prstGeom prst="rect">
            <a:avLst/>
          </a:prstGeom>
        </p:spPr>
        <p:txBody>
          <a:bodyPr wrap="none">
            <a:spAutoFit/>
          </a:bodyPr>
          <a:lstStyle/>
          <a:p>
            <a:pPr algn="ctr"/>
            <a:r>
              <a:rPr lang="sv-SE" sz="1200" b="1" dirty="0">
                <a:latin typeface="Helvetica" pitchFamily="34" charset="0"/>
              </a:rPr>
              <a:t>NADPH[m]</a:t>
            </a:r>
          </a:p>
        </p:txBody>
      </p:sp>
      <p:sp>
        <p:nvSpPr>
          <p:cNvPr id="12" name="Line 1695"/>
          <p:cNvSpPr>
            <a:spLocks noChangeShapeType="1"/>
          </p:cNvSpPr>
          <p:nvPr/>
        </p:nvSpPr>
        <p:spPr bwMode="auto">
          <a:xfrm rot="5400000">
            <a:off x="1765907" y="4799512"/>
            <a:ext cx="756000" cy="0"/>
          </a:xfrm>
          <a:prstGeom prst="line">
            <a:avLst/>
          </a:prstGeom>
          <a:noFill/>
          <a:ln w="12700">
            <a:solidFill>
              <a:srgbClr val="00B050"/>
            </a:solidFill>
            <a:round/>
            <a:headEnd type="none"/>
            <a:tailEnd type="triangle" w="med" len="med"/>
          </a:ln>
          <a:effectLst/>
        </p:spPr>
        <p:txBody>
          <a:bodyPr/>
          <a:lstStyle/>
          <a:p>
            <a:endParaRPr lang="sv-SE" sz="700"/>
          </a:p>
        </p:txBody>
      </p:sp>
      <p:sp>
        <p:nvSpPr>
          <p:cNvPr id="13" name="TextBox 12"/>
          <p:cNvSpPr txBox="1"/>
          <p:nvPr/>
        </p:nvSpPr>
        <p:spPr>
          <a:xfrm>
            <a:off x="1705377" y="4461863"/>
            <a:ext cx="504000" cy="276999"/>
          </a:xfrm>
          <a:prstGeom prst="rect">
            <a:avLst/>
          </a:prstGeom>
          <a:noFill/>
        </p:spPr>
        <p:txBody>
          <a:bodyPr wrap="square" rtlCol="0">
            <a:spAutoFit/>
          </a:bodyPr>
          <a:lstStyle/>
          <a:p>
            <a:r>
              <a:rPr lang="en-GB" sz="1200" b="1" i="1" dirty="0">
                <a:latin typeface="Helvetica" pitchFamily="34" charset="0"/>
              </a:rPr>
              <a:t>NNT</a:t>
            </a:r>
            <a:endParaRPr lang="sv-SE" sz="1200" b="1" i="1" dirty="0">
              <a:latin typeface="Helvetica" pitchFamily="34" charset="0"/>
            </a:endParaRPr>
          </a:p>
        </p:txBody>
      </p:sp>
      <p:sp>
        <p:nvSpPr>
          <p:cNvPr id="14" name="Arc 13"/>
          <p:cNvSpPr/>
          <p:nvPr/>
        </p:nvSpPr>
        <p:spPr>
          <a:xfrm rot="5400000" flipH="1" flipV="1">
            <a:off x="2319436" y="4374693"/>
            <a:ext cx="504057" cy="858427"/>
          </a:xfrm>
          <a:prstGeom prst="arc">
            <a:avLst>
              <a:gd name="adj1" fmla="val 9908805"/>
              <a:gd name="adj2" fmla="val 920036"/>
            </a:avLst>
          </a:prstGeom>
          <a:ln w="127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5" name="Rounded Rectangle 14"/>
          <p:cNvSpPr/>
          <p:nvPr/>
        </p:nvSpPr>
        <p:spPr>
          <a:xfrm>
            <a:off x="1892835" y="4693787"/>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tx1"/>
              </a:solidFill>
              <a:latin typeface="Helvetica" pitchFamily="34" charset="0"/>
            </a:endParaRPr>
          </a:p>
        </p:txBody>
      </p:sp>
      <p:sp>
        <p:nvSpPr>
          <p:cNvPr id="16" name="Rounded Rectangle 15"/>
          <p:cNvSpPr/>
          <p:nvPr/>
        </p:nvSpPr>
        <p:spPr>
          <a:xfrm rot="5400000">
            <a:off x="3620519" y="2218250"/>
            <a:ext cx="1233382" cy="5121422"/>
          </a:xfrm>
          <a:prstGeom prst="roundRect">
            <a:avLst>
              <a:gd name="adj" fmla="val 1879"/>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7" name="Rectangle 16"/>
          <p:cNvSpPr/>
          <p:nvPr/>
        </p:nvSpPr>
        <p:spPr>
          <a:xfrm>
            <a:off x="2556887" y="4420487"/>
            <a:ext cx="947696" cy="276999"/>
          </a:xfrm>
          <a:prstGeom prst="rect">
            <a:avLst/>
          </a:prstGeom>
        </p:spPr>
        <p:txBody>
          <a:bodyPr wrap="none">
            <a:spAutoFit/>
          </a:bodyPr>
          <a:lstStyle/>
          <a:p>
            <a:pPr algn="ctr"/>
            <a:r>
              <a:rPr lang="sv-SE" sz="1200" b="1" dirty="0">
                <a:latin typeface="Helvetica" pitchFamily="34" charset="0"/>
              </a:rPr>
              <a:t>NADP+[m]</a:t>
            </a:r>
          </a:p>
        </p:txBody>
      </p:sp>
      <p:sp>
        <p:nvSpPr>
          <p:cNvPr id="18" name="Arc 17"/>
          <p:cNvSpPr/>
          <p:nvPr/>
        </p:nvSpPr>
        <p:spPr>
          <a:xfrm rot="5400000" flipH="1">
            <a:off x="3242106" y="4492492"/>
            <a:ext cx="504057" cy="648072"/>
          </a:xfrm>
          <a:prstGeom prst="arc">
            <a:avLst>
              <a:gd name="adj1" fmla="val 9908805"/>
              <a:gd name="adj2" fmla="val 1185948"/>
            </a:avLst>
          </a:prstGeom>
          <a:ln w="127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9" name="Arc 18"/>
          <p:cNvSpPr/>
          <p:nvPr/>
        </p:nvSpPr>
        <p:spPr>
          <a:xfrm rot="5400000" flipH="1" flipV="1">
            <a:off x="3940653" y="4451349"/>
            <a:ext cx="504057" cy="730358"/>
          </a:xfrm>
          <a:prstGeom prst="arc">
            <a:avLst>
              <a:gd name="adj1" fmla="val 9908805"/>
              <a:gd name="adj2" fmla="val 1185948"/>
            </a:avLst>
          </a:prstGeom>
          <a:noFill/>
          <a:ln w="127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0" name="Rectangle 19"/>
          <p:cNvSpPr/>
          <p:nvPr/>
        </p:nvSpPr>
        <p:spPr>
          <a:xfrm>
            <a:off x="4231853" y="4968555"/>
            <a:ext cx="570990" cy="200055"/>
          </a:xfrm>
          <a:prstGeom prst="rect">
            <a:avLst/>
          </a:prstGeom>
        </p:spPr>
        <p:txBody>
          <a:bodyPr wrap="none">
            <a:spAutoFit/>
          </a:bodyPr>
          <a:lstStyle/>
          <a:p>
            <a:pPr algn="ctr"/>
            <a:r>
              <a:rPr lang="sv-SE" sz="700" dirty="0">
                <a:latin typeface="Helvetica" pitchFamily="34" charset="0"/>
              </a:rPr>
              <a:t>GSSG[m]</a:t>
            </a:r>
          </a:p>
        </p:txBody>
      </p:sp>
      <p:sp>
        <p:nvSpPr>
          <p:cNvPr id="21" name="Rectangle 20"/>
          <p:cNvSpPr/>
          <p:nvPr/>
        </p:nvSpPr>
        <p:spPr>
          <a:xfrm>
            <a:off x="4208381" y="4473830"/>
            <a:ext cx="580608" cy="200055"/>
          </a:xfrm>
          <a:prstGeom prst="rect">
            <a:avLst/>
          </a:prstGeom>
        </p:spPr>
        <p:txBody>
          <a:bodyPr wrap="none">
            <a:spAutoFit/>
          </a:bodyPr>
          <a:lstStyle/>
          <a:p>
            <a:pPr algn="ctr"/>
            <a:r>
              <a:rPr lang="sv-SE" sz="700" dirty="0">
                <a:latin typeface="Helvetica" pitchFamily="34" charset="0"/>
              </a:rPr>
              <a:t>2 GSH[m]</a:t>
            </a:r>
          </a:p>
        </p:txBody>
      </p:sp>
      <p:sp>
        <p:nvSpPr>
          <p:cNvPr id="22" name="Arc 21"/>
          <p:cNvSpPr/>
          <p:nvPr/>
        </p:nvSpPr>
        <p:spPr>
          <a:xfrm rot="5400000" flipH="1">
            <a:off x="4572934" y="4483162"/>
            <a:ext cx="504057" cy="648072"/>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Arc 22"/>
          <p:cNvSpPr/>
          <p:nvPr/>
        </p:nvSpPr>
        <p:spPr>
          <a:xfrm rot="5400000" flipH="1" flipV="1">
            <a:off x="5271481" y="4442019"/>
            <a:ext cx="504057" cy="730358"/>
          </a:xfrm>
          <a:prstGeom prst="arc">
            <a:avLst>
              <a:gd name="adj1" fmla="val 9908805"/>
              <a:gd name="adj2" fmla="val 1185948"/>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4" name="Rectangle 23"/>
          <p:cNvSpPr/>
          <p:nvPr/>
        </p:nvSpPr>
        <p:spPr>
          <a:xfrm>
            <a:off x="5554320" y="4473830"/>
            <a:ext cx="545342" cy="200055"/>
          </a:xfrm>
          <a:prstGeom prst="rect">
            <a:avLst/>
          </a:prstGeom>
        </p:spPr>
        <p:txBody>
          <a:bodyPr wrap="none">
            <a:spAutoFit/>
          </a:bodyPr>
          <a:lstStyle/>
          <a:p>
            <a:pPr algn="ctr"/>
            <a:r>
              <a:rPr lang="sv-SE" sz="700" dirty="0">
                <a:latin typeface="Helvetica" pitchFamily="34" charset="0"/>
              </a:rPr>
              <a:t>H2O2[m]</a:t>
            </a:r>
          </a:p>
        </p:txBody>
      </p:sp>
      <p:sp>
        <p:nvSpPr>
          <p:cNvPr id="25" name="Rectangle 24"/>
          <p:cNvSpPr/>
          <p:nvPr/>
        </p:nvSpPr>
        <p:spPr>
          <a:xfrm>
            <a:off x="5498855" y="4959224"/>
            <a:ext cx="570990" cy="200055"/>
          </a:xfrm>
          <a:prstGeom prst="rect">
            <a:avLst/>
          </a:prstGeom>
        </p:spPr>
        <p:txBody>
          <a:bodyPr wrap="none">
            <a:spAutoFit/>
          </a:bodyPr>
          <a:lstStyle/>
          <a:p>
            <a:pPr algn="ctr"/>
            <a:r>
              <a:rPr lang="sv-SE" sz="700" dirty="0">
                <a:latin typeface="Helvetica" pitchFamily="34" charset="0"/>
              </a:rPr>
              <a:t>2 H2O[m]</a:t>
            </a:r>
          </a:p>
        </p:txBody>
      </p:sp>
      <p:sp>
        <p:nvSpPr>
          <p:cNvPr id="26" name="TextBox 25"/>
          <p:cNvSpPr txBox="1"/>
          <p:nvPr/>
        </p:nvSpPr>
        <p:spPr>
          <a:xfrm>
            <a:off x="3119930" y="4636882"/>
            <a:ext cx="561924" cy="276999"/>
          </a:xfrm>
          <a:prstGeom prst="rect">
            <a:avLst/>
          </a:prstGeom>
          <a:noFill/>
        </p:spPr>
        <p:txBody>
          <a:bodyPr wrap="square" rtlCol="0">
            <a:spAutoFit/>
          </a:bodyPr>
          <a:lstStyle/>
          <a:p>
            <a:r>
              <a:rPr lang="en-GB" sz="1200" b="1" i="1" dirty="0">
                <a:latin typeface="Helvetica" pitchFamily="34" charset="0"/>
              </a:rPr>
              <a:t>GSR</a:t>
            </a:r>
            <a:endParaRPr lang="sv-SE" sz="1200" b="1" i="1" dirty="0">
              <a:latin typeface="Helvetica" pitchFamily="34" charset="0"/>
            </a:endParaRPr>
          </a:p>
        </p:txBody>
      </p:sp>
      <p:sp>
        <p:nvSpPr>
          <p:cNvPr id="27" name="Rounded Rectangle 26"/>
          <p:cNvSpPr/>
          <p:nvPr/>
        </p:nvSpPr>
        <p:spPr>
          <a:xfrm>
            <a:off x="3606930" y="4709664"/>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tx1"/>
              </a:solidFill>
              <a:latin typeface="Helvetica" pitchFamily="34" charset="0"/>
            </a:endParaRPr>
          </a:p>
        </p:txBody>
      </p:sp>
      <p:sp>
        <p:nvSpPr>
          <p:cNvPr id="28" name="TextBox 27"/>
          <p:cNvSpPr txBox="1"/>
          <p:nvPr/>
        </p:nvSpPr>
        <p:spPr>
          <a:xfrm>
            <a:off x="3498043" y="4689854"/>
            <a:ext cx="720000" cy="200055"/>
          </a:xfrm>
          <a:prstGeom prst="rect">
            <a:avLst/>
          </a:prstGeom>
          <a:noFill/>
        </p:spPr>
        <p:txBody>
          <a:bodyPr wrap="square" rtlCol="0">
            <a:spAutoFit/>
          </a:bodyPr>
          <a:lstStyle/>
          <a:p>
            <a:pPr algn="ctr"/>
            <a:r>
              <a:rPr lang="en-GB" sz="700" b="1" dirty="0">
                <a:latin typeface="Helvetica" pitchFamily="34" charset="0"/>
              </a:rPr>
              <a:t>MMR_3870</a:t>
            </a:r>
            <a:endParaRPr lang="sv-SE" sz="700" b="1" dirty="0">
              <a:latin typeface="Helvetica" pitchFamily="34" charset="0"/>
            </a:endParaRPr>
          </a:p>
        </p:txBody>
      </p:sp>
      <p:sp>
        <p:nvSpPr>
          <p:cNvPr id="29" name="Rounded Rectangle 28"/>
          <p:cNvSpPr/>
          <p:nvPr/>
        </p:nvSpPr>
        <p:spPr>
          <a:xfrm>
            <a:off x="4912485" y="4709611"/>
            <a:ext cx="504000" cy="14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00" b="1" dirty="0">
              <a:solidFill>
                <a:schemeClr val="tx1"/>
              </a:solidFill>
              <a:latin typeface="Helvetica" pitchFamily="34" charset="0"/>
            </a:endParaRPr>
          </a:p>
        </p:txBody>
      </p:sp>
      <p:sp>
        <p:nvSpPr>
          <p:cNvPr id="30" name="TextBox 29"/>
          <p:cNvSpPr txBox="1"/>
          <p:nvPr/>
        </p:nvSpPr>
        <p:spPr>
          <a:xfrm>
            <a:off x="4803598" y="4689801"/>
            <a:ext cx="720000" cy="200055"/>
          </a:xfrm>
          <a:prstGeom prst="rect">
            <a:avLst/>
          </a:prstGeom>
          <a:noFill/>
        </p:spPr>
        <p:txBody>
          <a:bodyPr wrap="square" rtlCol="0">
            <a:spAutoFit/>
          </a:bodyPr>
          <a:lstStyle/>
          <a:p>
            <a:pPr algn="ctr"/>
            <a:r>
              <a:rPr lang="en-GB" sz="700" b="1" dirty="0">
                <a:latin typeface="Helvetica" pitchFamily="34" charset="0"/>
              </a:rPr>
              <a:t>MMR_4121</a:t>
            </a:r>
            <a:endParaRPr lang="sv-SE" sz="700" b="1" dirty="0">
              <a:latin typeface="Helvetica" pitchFamily="34" charset="0"/>
            </a:endParaRPr>
          </a:p>
        </p:txBody>
      </p:sp>
      <p:sp>
        <p:nvSpPr>
          <p:cNvPr id="31" name="TextBox 30"/>
          <p:cNvSpPr txBox="1"/>
          <p:nvPr/>
        </p:nvSpPr>
        <p:spPr>
          <a:xfrm>
            <a:off x="1783948" y="4673977"/>
            <a:ext cx="720000" cy="200055"/>
          </a:xfrm>
          <a:prstGeom prst="rect">
            <a:avLst/>
          </a:prstGeom>
          <a:noFill/>
        </p:spPr>
        <p:txBody>
          <a:bodyPr wrap="square" rtlCol="0">
            <a:spAutoFit/>
          </a:bodyPr>
          <a:lstStyle/>
          <a:p>
            <a:pPr algn="ctr"/>
            <a:r>
              <a:rPr lang="en-GB" sz="700" b="1" dirty="0">
                <a:latin typeface="Helvetica" pitchFamily="34" charset="0"/>
              </a:rPr>
              <a:t>MMR_4271</a:t>
            </a:r>
            <a:endParaRPr lang="sv-SE" sz="700" b="1" dirty="0">
              <a:latin typeface="Helvetica" pitchFamily="34" charset="0"/>
            </a:endParaRPr>
          </a:p>
        </p:txBody>
      </p:sp>
      <p:sp>
        <p:nvSpPr>
          <p:cNvPr id="32" name="Rectangle 31"/>
          <p:cNvSpPr/>
          <p:nvPr/>
        </p:nvSpPr>
        <p:spPr>
          <a:xfrm>
            <a:off x="2493217" y="4633872"/>
            <a:ext cx="599843" cy="276999"/>
          </a:xfrm>
          <a:prstGeom prst="rect">
            <a:avLst/>
          </a:prstGeom>
        </p:spPr>
        <p:txBody>
          <a:bodyPr wrap="none">
            <a:spAutoFit/>
          </a:bodyPr>
          <a:lstStyle/>
          <a:p>
            <a:pPr algn="ctr"/>
            <a:r>
              <a:rPr lang="sv-SE" sz="1200" dirty="0">
                <a:latin typeface="Helvetica" pitchFamily="34" charset="0"/>
              </a:rPr>
              <a:t>H+[m]</a:t>
            </a:r>
          </a:p>
        </p:txBody>
      </p:sp>
      <p:sp>
        <p:nvSpPr>
          <p:cNvPr id="33" name="Rectangle 32"/>
          <p:cNvSpPr/>
          <p:nvPr/>
        </p:nvSpPr>
        <p:spPr>
          <a:xfrm>
            <a:off x="1037281" y="4615210"/>
            <a:ext cx="548548" cy="276999"/>
          </a:xfrm>
          <a:prstGeom prst="rect">
            <a:avLst/>
          </a:prstGeom>
        </p:spPr>
        <p:txBody>
          <a:bodyPr wrap="none">
            <a:spAutoFit/>
          </a:bodyPr>
          <a:lstStyle/>
          <a:p>
            <a:pPr algn="ctr"/>
            <a:r>
              <a:rPr lang="sv-SE" sz="1200" dirty="0">
                <a:latin typeface="Helvetica" pitchFamily="34" charset="0"/>
              </a:rPr>
              <a:t>H+[c]</a:t>
            </a:r>
          </a:p>
        </p:txBody>
      </p:sp>
      <p:sp>
        <p:nvSpPr>
          <p:cNvPr id="34" name="Line 1695"/>
          <p:cNvSpPr>
            <a:spLocks noChangeShapeType="1"/>
          </p:cNvSpPr>
          <p:nvPr/>
        </p:nvSpPr>
        <p:spPr bwMode="auto">
          <a:xfrm rot="-5400000">
            <a:off x="5636611" y="4804394"/>
            <a:ext cx="324000" cy="0"/>
          </a:xfrm>
          <a:prstGeom prst="line">
            <a:avLst/>
          </a:prstGeom>
          <a:noFill/>
          <a:ln w="12700">
            <a:solidFill>
              <a:schemeClr val="tx1"/>
            </a:solidFill>
            <a:round/>
            <a:headEnd type="triangle"/>
            <a:tailEnd type="none" w="med" len="med"/>
          </a:ln>
          <a:effectLst/>
        </p:spPr>
        <p:txBody>
          <a:bodyPr/>
          <a:lstStyle/>
          <a:p>
            <a:endParaRPr lang="sv-SE" sz="700"/>
          </a:p>
        </p:txBody>
      </p:sp>
      <p:sp>
        <p:nvSpPr>
          <p:cNvPr id="35" name="Arc 34"/>
          <p:cNvSpPr/>
          <p:nvPr/>
        </p:nvSpPr>
        <p:spPr>
          <a:xfrm rot="5400000" flipH="1" flipV="1">
            <a:off x="6047673" y="4306262"/>
            <a:ext cx="384549" cy="858427"/>
          </a:xfrm>
          <a:prstGeom prst="arc">
            <a:avLst>
              <a:gd name="adj1" fmla="val 9908805"/>
              <a:gd name="adj2" fmla="val 16070775"/>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6" name="Rectangle 35"/>
          <p:cNvSpPr/>
          <p:nvPr/>
        </p:nvSpPr>
        <p:spPr>
          <a:xfrm>
            <a:off x="6248159" y="4831360"/>
            <a:ext cx="431528" cy="200055"/>
          </a:xfrm>
          <a:prstGeom prst="rect">
            <a:avLst/>
          </a:prstGeom>
        </p:spPr>
        <p:txBody>
          <a:bodyPr wrap="none">
            <a:spAutoFit/>
          </a:bodyPr>
          <a:lstStyle/>
          <a:p>
            <a:pPr algn="ctr"/>
            <a:r>
              <a:rPr lang="sv-SE" sz="700" dirty="0">
                <a:latin typeface="Helvetica" pitchFamily="34" charset="0"/>
              </a:rPr>
              <a:t>O2[m]</a:t>
            </a:r>
          </a:p>
        </p:txBody>
      </p:sp>
      <p:sp>
        <p:nvSpPr>
          <p:cNvPr id="37" name="TextBox 36"/>
          <p:cNvSpPr txBox="1"/>
          <p:nvPr/>
        </p:nvSpPr>
        <p:spPr>
          <a:xfrm>
            <a:off x="5810485" y="4687218"/>
            <a:ext cx="504000" cy="200055"/>
          </a:xfrm>
          <a:prstGeom prst="rect">
            <a:avLst/>
          </a:prstGeom>
          <a:noFill/>
        </p:spPr>
        <p:txBody>
          <a:bodyPr wrap="square" rtlCol="0">
            <a:spAutoFit/>
          </a:bodyPr>
          <a:lstStyle/>
          <a:p>
            <a:r>
              <a:rPr lang="en-GB" sz="700" b="1" i="1" dirty="0">
                <a:latin typeface="Helvetica" pitchFamily="34" charset="0"/>
              </a:rPr>
              <a:t>CAT</a:t>
            </a:r>
            <a:endParaRPr lang="sv-SE" sz="700" b="1" i="1" dirty="0">
              <a:latin typeface="Helvetica" pitchFamily="34" charset="0"/>
            </a:endParaRPr>
          </a:p>
        </p:txBody>
      </p:sp>
      <p:cxnSp>
        <p:nvCxnSpPr>
          <p:cNvPr id="38" name="Straight Arrow Connector 37"/>
          <p:cNvCxnSpPr/>
          <p:nvPr/>
        </p:nvCxnSpPr>
        <p:spPr>
          <a:xfrm>
            <a:off x="4452236" y="3655341"/>
            <a:ext cx="0" cy="792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Line 1695"/>
          <p:cNvSpPr>
            <a:spLocks noChangeShapeType="1"/>
          </p:cNvSpPr>
          <p:nvPr/>
        </p:nvSpPr>
        <p:spPr bwMode="auto">
          <a:xfrm rot="5400000" flipV="1">
            <a:off x="1217497" y="3400141"/>
            <a:ext cx="0" cy="360000"/>
          </a:xfrm>
          <a:prstGeom prst="line">
            <a:avLst/>
          </a:prstGeom>
          <a:noFill/>
          <a:ln w="12700">
            <a:solidFill>
              <a:schemeClr val="tx1"/>
            </a:solidFill>
            <a:round/>
            <a:headEnd type="none"/>
            <a:tailEnd type="triangle" w="med" len="med"/>
          </a:ln>
          <a:effectLst/>
        </p:spPr>
        <p:txBody>
          <a:bodyPr/>
          <a:lstStyle/>
          <a:p>
            <a:endParaRPr lang="sv-SE" sz="700"/>
          </a:p>
        </p:txBody>
      </p:sp>
      <p:sp>
        <p:nvSpPr>
          <p:cNvPr id="40" name="Rectangle 39"/>
          <p:cNvSpPr/>
          <p:nvPr/>
        </p:nvSpPr>
        <p:spPr>
          <a:xfrm>
            <a:off x="317497" y="3472141"/>
            <a:ext cx="763349" cy="215444"/>
          </a:xfrm>
          <a:prstGeom prst="rect">
            <a:avLst/>
          </a:prstGeom>
        </p:spPr>
        <p:txBody>
          <a:bodyPr wrap="none">
            <a:spAutoFit/>
          </a:bodyPr>
          <a:lstStyle/>
          <a:p>
            <a:pPr algn="ctr"/>
            <a:r>
              <a:rPr lang="sv-SE" sz="800" dirty="0">
                <a:latin typeface="Helvetica" pitchFamily="34" charset="0"/>
              </a:rPr>
              <a:t>Glutamine[c]</a:t>
            </a:r>
          </a:p>
        </p:txBody>
      </p:sp>
      <p:sp>
        <p:nvSpPr>
          <p:cNvPr id="41" name="Rectangle 40"/>
          <p:cNvSpPr/>
          <p:nvPr/>
        </p:nvSpPr>
        <p:spPr>
          <a:xfrm>
            <a:off x="1325497" y="3472141"/>
            <a:ext cx="769762" cy="215444"/>
          </a:xfrm>
          <a:prstGeom prst="rect">
            <a:avLst/>
          </a:prstGeom>
        </p:spPr>
        <p:txBody>
          <a:bodyPr wrap="none">
            <a:spAutoFit/>
          </a:bodyPr>
          <a:lstStyle/>
          <a:p>
            <a:pPr algn="ctr"/>
            <a:r>
              <a:rPr lang="sv-SE" sz="800" dirty="0">
                <a:latin typeface="Helvetica" pitchFamily="34" charset="0"/>
              </a:rPr>
              <a:t>Glutamate[c]</a:t>
            </a:r>
          </a:p>
        </p:txBody>
      </p:sp>
      <p:sp>
        <p:nvSpPr>
          <p:cNvPr id="42" name="Arc 41"/>
          <p:cNvSpPr/>
          <p:nvPr/>
        </p:nvSpPr>
        <p:spPr>
          <a:xfrm rot="10800000">
            <a:off x="2081457" y="3076211"/>
            <a:ext cx="540000" cy="503976"/>
          </a:xfrm>
          <a:prstGeom prst="arc">
            <a:avLst>
              <a:gd name="adj1" fmla="val 11078192"/>
              <a:gd name="adj2" fmla="val 20974703"/>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3" name="Line 1695"/>
          <p:cNvSpPr>
            <a:spLocks noChangeShapeType="1"/>
          </p:cNvSpPr>
          <p:nvPr/>
        </p:nvSpPr>
        <p:spPr bwMode="auto">
          <a:xfrm rot="5400000" flipV="1">
            <a:off x="2333497" y="3292141"/>
            <a:ext cx="0" cy="576000"/>
          </a:xfrm>
          <a:prstGeom prst="line">
            <a:avLst/>
          </a:prstGeom>
          <a:noFill/>
          <a:ln w="12700">
            <a:solidFill>
              <a:schemeClr val="tx1"/>
            </a:solidFill>
            <a:round/>
            <a:headEnd type="none"/>
            <a:tailEnd type="triangle" w="med" len="med"/>
          </a:ln>
          <a:effectLst/>
        </p:spPr>
        <p:txBody>
          <a:bodyPr/>
          <a:lstStyle/>
          <a:p>
            <a:endParaRPr lang="sv-SE" sz="700"/>
          </a:p>
        </p:txBody>
      </p:sp>
      <p:sp>
        <p:nvSpPr>
          <p:cNvPr id="44" name="Rectangle 43"/>
          <p:cNvSpPr/>
          <p:nvPr/>
        </p:nvSpPr>
        <p:spPr>
          <a:xfrm>
            <a:off x="1613497" y="3940141"/>
            <a:ext cx="694421" cy="215444"/>
          </a:xfrm>
          <a:prstGeom prst="rect">
            <a:avLst/>
          </a:prstGeom>
        </p:spPr>
        <p:txBody>
          <a:bodyPr wrap="none">
            <a:spAutoFit/>
          </a:bodyPr>
          <a:lstStyle/>
          <a:p>
            <a:pPr algn="ctr"/>
            <a:r>
              <a:rPr lang="sv-SE" sz="800" dirty="0">
                <a:latin typeface="Helvetica" pitchFamily="34" charset="0"/>
              </a:rPr>
              <a:t>Cysteine[c]</a:t>
            </a:r>
          </a:p>
        </p:txBody>
      </p:sp>
      <p:sp>
        <p:nvSpPr>
          <p:cNvPr id="45" name="Arc 44"/>
          <p:cNvSpPr/>
          <p:nvPr/>
        </p:nvSpPr>
        <p:spPr>
          <a:xfrm rot="10800000" flipV="1">
            <a:off x="1973386" y="3578017"/>
            <a:ext cx="720000" cy="864000"/>
          </a:xfrm>
          <a:prstGeom prst="arc">
            <a:avLst>
              <a:gd name="adj1" fmla="val 16023889"/>
              <a:gd name="adj2" fmla="val 20974703"/>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46" name="Line 1695"/>
          <p:cNvSpPr>
            <a:spLocks noChangeShapeType="1"/>
          </p:cNvSpPr>
          <p:nvPr/>
        </p:nvSpPr>
        <p:spPr bwMode="auto">
          <a:xfrm rot="5400000" flipV="1">
            <a:off x="3881473" y="3220141"/>
            <a:ext cx="0" cy="720000"/>
          </a:xfrm>
          <a:prstGeom prst="line">
            <a:avLst/>
          </a:prstGeom>
          <a:noFill/>
          <a:ln w="12700">
            <a:solidFill>
              <a:srgbClr val="0000FF"/>
            </a:solidFill>
            <a:round/>
            <a:headEnd type="none"/>
            <a:tailEnd type="triangle" w="med" len="med"/>
          </a:ln>
          <a:effectLst/>
        </p:spPr>
        <p:txBody>
          <a:bodyPr/>
          <a:lstStyle/>
          <a:p>
            <a:endParaRPr lang="sv-SE" sz="700"/>
          </a:p>
        </p:txBody>
      </p:sp>
      <p:sp>
        <p:nvSpPr>
          <p:cNvPr id="47" name="Rectangle 46"/>
          <p:cNvSpPr/>
          <p:nvPr/>
        </p:nvSpPr>
        <p:spPr>
          <a:xfrm>
            <a:off x="3190048" y="3156991"/>
            <a:ext cx="636713" cy="215444"/>
          </a:xfrm>
          <a:prstGeom prst="rect">
            <a:avLst/>
          </a:prstGeom>
        </p:spPr>
        <p:txBody>
          <a:bodyPr wrap="none">
            <a:spAutoFit/>
          </a:bodyPr>
          <a:lstStyle/>
          <a:p>
            <a:pPr algn="ctr"/>
            <a:r>
              <a:rPr lang="sv-SE" sz="800" dirty="0">
                <a:latin typeface="Helvetica" pitchFamily="34" charset="0"/>
              </a:rPr>
              <a:t>Glycine[c]</a:t>
            </a:r>
          </a:p>
        </p:txBody>
      </p:sp>
      <p:sp>
        <p:nvSpPr>
          <p:cNvPr id="48" name="Rectangle 47"/>
          <p:cNvSpPr/>
          <p:nvPr/>
        </p:nvSpPr>
        <p:spPr>
          <a:xfrm>
            <a:off x="4193201" y="3472141"/>
            <a:ext cx="516488" cy="215444"/>
          </a:xfrm>
          <a:prstGeom prst="rect">
            <a:avLst/>
          </a:prstGeom>
        </p:spPr>
        <p:txBody>
          <a:bodyPr wrap="none">
            <a:spAutoFit/>
          </a:bodyPr>
          <a:lstStyle/>
          <a:p>
            <a:pPr algn="ctr"/>
            <a:r>
              <a:rPr lang="sv-SE" sz="800" dirty="0">
                <a:latin typeface="Helvetica" pitchFamily="34" charset="0"/>
              </a:rPr>
              <a:t>GSH[c]</a:t>
            </a:r>
          </a:p>
        </p:txBody>
      </p:sp>
      <p:sp>
        <p:nvSpPr>
          <p:cNvPr id="49" name="Rectangle 48"/>
          <p:cNvSpPr/>
          <p:nvPr/>
        </p:nvSpPr>
        <p:spPr>
          <a:xfrm>
            <a:off x="2579408" y="3427625"/>
            <a:ext cx="978153" cy="338554"/>
          </a:xfrm>
          <a:prstGeom prst="rect">
            <a:avLst/>
          </a:prstGeom>
        </p:spPr>
        <p:txBody>
          <a:bodyPr wrap="none">
            <a:spAutoFit/>
          </a:bodyPr>
          <a:lstStyle/>
          <a:p>
            <a:pPr algn="ctr"/>
            <a:r>
              <a:rPr lang="sv-SE" sz="800" dirty="0">
                <a:latin typeface="Helvetica" pitchFamily="34" charset="0"/>
              </a:rPr>
              <a:t>gamma-glutamyl-</a:t>
            </a:r>
          </a:p>
          <a:p>
            <a:pPr algn="ctr"/>
            <a:r>
              <a:rPr lang="sv-SE" sz="800" dirty="0">
                <a:latin typeface="Helvetica" pitchFamily="34" charset="0"/>
              </a:rPr>
              <a:t>cysteine[c]</a:t>
            </a:r>
          </a:p>
        </p:txBody>
      </p:sp>
      <p:sp>
        <p:nvSpPr>
          <p:cNvPr id="50" name="Rectangle 49"/>
          <p:cNvSpPr/>
          <p:nvPr/>
        </p:nvSpPr>
        <p:spPr>
          <a:xfrm>
            <a:off x="1846621" y="3210729"/>
            <a:ext cx="494045" cy="215444"/>
          </a:xfrm>
          <a:prstGeom prst="rect">
            <a:avLst/>
          </a:prstGeom>
        </p:spPr>
        <p:txBody>
          <a:bodyPr wrap="none">
            <a:spAutoFit/>
          </a:bodyPr>
          <a:lstStyle/>
          <a:p>
            <a:pPr algn="ctr"/>
            <a:r>
              <a:rPr lang="sv-SE" sz="800" dirty="0">
                <a:latin typeface="Helvetica" pitchFamily="34" charset="0"/>
              </a:rPr>
              <a:t>ATP[c]</a:t>
            </a:r>
          </a:p>
        </p:txBody>
      </p:sp>
      <p:sp>
        <p:nvSpPr>
          <p:cNvPr id="51" name="Rectangle 50"/>
          <p:cNvSpPr/>
          <p:nvPr/>
        </p:nvSpPr>
        <p:spPr>
          <a:xfrm>
            <a:off x="2378344" y="3066729"/>
            <a:ext cx="505267" cy="338554"/>
          </a:xfrm>
          <a:prstGeom prst="rect">
            <a:avLst/>
          </a:prstGeom>
        </p:spPr>
        <p:txBody>
          <a:bodyPr wrap="none">
            <a:spAutoFit/>
          </a:bodyPr>
          <a:lstStyle/>
          <a:p>
            <a:pPr algn="ctr"/>
            <a:r>
              <a:rPr lang="sv-SE" sz="800" dirty="0">
                <a:latin typeface="Helvetica" pitchFamily="34" charset="0"/>
              </a:rPr>
              <a:t>ADP[c]</a:t>
            </a:r>
          </a:p>
          <a:p>
            <a:pPr algn="ctr"/>
            <a:r>
              <a:rPr lang="en-GB" sz="800" dirty="0">
                <a:latin typeface="Helvetica" pitchFamily="34" charset="0"/>
              </a:rPr>
              <a:t>Pi</a:t>
            </a:r>
            <a:endParaRPr lang="sv-SE" sz="800" dirty="0">
              <a:latin typeface="Helvetica" pitchFamily="34" charset="0"/>
            </a:endParaRPr>
          </a:p>
        </p:txBody>
      </p:sp>
      <p:sp>
        <p:nvSpPr>
          <p:cNvPr id="52" name="Arc 51"/>
          <p:cNvSpPr/>
          <p:nvPr/>
        </p:nvSpPr>
        <p:spPr>
          <a:xfrm rot="10800000" flipV="1">
            <a:off x="3576636" y="3581025"/>
            <a:ext cx="540000" cy="409370"/>
          </a:xfrm>
          <a:prstGeom prst="arc">
            <a:avLst>
              <a:gd name="adj1" fmla="val 11078192"/>
              <a:gd name="adj2" fmla="val 20974703"/>
            </a:avLst>
          </a:prstGeom>
          <a:ln w="1270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Rectangle 52"/>
          <p:cNvSpPr/>
          <p:nvPr/>
        </p:nvSpPr>
        <p:spPr>
          <a:xfrm>
            <a:off x="3312347" y="3725079"/>
            <a:ext cx="494045" cy="215444"/>
          </a:xfrm>
          <a:prstGeom prst="rect">
            <a:avLst/>
          </a:prstGeom>
        </p:spPr>
        <p:txBody>
          <a:bodyPr wrap="none">
            <a:spAutoFit/>
          </a:bodyPr>
          <a:lstStyle/>
          <a:p>
            <a:pPr algn="ctr"/>
            <a:r>
              <a:rPr lang="sv-SE" sz="800" dirty="0">
                <a:latin typeface="Helvetica" pitchFamily="34" charset="0"/>
              </a:rPr>
              <a:t>ATP[c]</a:t>
            </a:r>
          </a:p>
        </p:txBody>
      </p:sp>
      <p:sp>
        <p:nvSpPr>
          <p:cNvPr id="55" name="Rectangle 54"/>
          <p:cNvSpPr/>
          <p:nvPr/>
        </p:nvSpPr>
        <p:spPr>
          <a:xfrm>
            <a:off x="2117401" y="3590419"/>
            <a:ext cx="486030" cy="338554"/>
          </a:xfrm>
          <a:prstGeom prst="rect">
            <a:avLst/>
          </a:prstGeom>
        </p:spPr>
        <p:txBody>
          <a:bodyPr wrap="none">
            <a:spAutoFit/>
          </a:bodyPr>
          <a:lstStyle/>
          <a:p>
            <a:r>
              <a:rPr lang="sv-SE" sz="800" b="1" i="1" dirty="0">
                <a:latin typeface="Helvetica" pitchFamily="34" charset="0"/>
              </a:rPr>
              <a:t>GCLC</a:t>
            </a:r>
          </a:p>
          <a:p>
            <a:r>
              <a:rPr lang="sv-SE" sz="800" b="1" i="1" dirty="0">
                <a:latin typeface="Helvetica" pitchFamily="34" charset="0"/>
              </a:rPr>
              <a:t>GCLM</a:t>
            </a:r>
          </a:p>
        </p:txBody>
      </p:sp>
      <p:sp>
        <p:nvSpPr>
          <p:cNvPr id="56" name="Rectangle 55"/>
          <p:cNvSpPr/>
          <p:nvPr/>
        </p:nvSpPr>
        <p:spPr>
          <a:xfrm>
            <a:off x="3652401" y="3609983"/>
            <a:ext cx="402674" cy="215444"/>
          </a:xfrm>
          <a:prstGeom prst="rect">
            <a:avLst/>
          </a:prstGeom>
        </p:spPr>
        <p:txBody>
          <a:bodyPr wrap="none">
            <a:spAutoFit/>
          </a:bodyPr>
          <a:lstStyle/>
          <a:p>
            <a:r>
              <a:rPr lang="sv-SE" sz="800" b="1" dirty="0">
                <a:latin typeface="Helvetica" pitchFamily="34" charset="0"/>
              </a:rPr>
              <a:t>GSS</a:t>
            </a:r>
          </a:p>
        </p:txBody>
      </p:sp>
      <p:sp>
        <p:nvSpPr>
          <p:cNvPr id="57" name="Arc 56"/>
          <p:cNvSpPr/>
          <p:nvPr/>
        </p:nvSpPr>
        <p:spPr>
          <a:xfrm rot="10800000">
            <a:off x="3511511" y="3028370"/>
            <a:ext cx="720000" cy="552743"/>
          </a:xfrm>
          <a:prstGeom prst="arc">
            <a:avLst>
              <a:gd name="adj1" fmla="val 16023889"/>
              <a:gd name="adj2" fmla="val 20974703"/>
            </a:avLst>
          </a:prstGeom>
          <a:ln w="12700">
            <a:solidFill>
              <a:srgbClr val="0000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8" name="Line 1695"/>
          <p:cNvSpPr>
            <a:spLocks noChangeShapeType="1"/>
          </p:cNvSpPr>
          <p:nvPr/>
        </p:nvSpPr>
        <p:spPr bwMode="auto">
          <a:xfrm rot="5400000" flipV="1">
            <a:off x="4157698" y="2896291"/>
            <a:ext cx="0" cy="720000"/>
          </a:xfrm>
          <a:prstGeom prst="line">
            <a:avLst/>
          </a:prstGeom>
          <a:noFill/>
          <a:ln w="12700">
            <a:solidFill>
              <a:srgbClr val="0000FF"/>
            </a:solidFill>
            <a:round/>
            <a:headEnd type="triangle"/>
            <a:tailEnd type="triangle" w="med" len="med"/>
          </a:ln>
          <a:effectLst/>
        </p:spPr>
        <p:txBody>
          <a:bodyPr/>
          <a:lstStyle/>
          <a:p>
            <a:endParaRPr lang="sv-SE" sz="700"/>
          </a:p>
        </p:txBody>
      </p:sp>
      <p:sp>
        <p:nvSpPr>
          <p:cNvPr id="59" name="Rectangle 58"/>
          <p:cNvSpPr/>
          <p:nvPr/>
        </p:nvSpPr>
        <p:spPr>
          <a:xfrm>
            <a:off x="3396695" y="1754464"/>
            <a:ext cx="588623" cy="200055"/>
          </a:xfrm>
          <a:prstGeom prst="rect">
            <a:avLst/>
          </a:prstGeom>
        </p:spPr>
        <p:txBody>
          <a:bodyPr wrap="none">
            <a:spAutoFit/>
          </a:bodyPr>
          <a:lstStyle/>
          <a:p>
            <a:pPr algn="ctr"/>
            <a:r>
              <a:rPr lang="sv-SE" sz="700" dirty="0">
                <a:latin typeface="Helvetica" pitchFamily="34" charset="0"/>
              </a:rPr>
              <a:t>glucose[c]</a:t>
            </a:r>
          </a:p>
        </p:txBody>
      </p:sp>
      <p:sp>
        <p:nvSpPr>
          <p:cNvPr id="60" name="Rectangle 59"/>
          <p:cNvSpPr/>
          <p:nvPr/>
        </p:nvSpPr>
        <p:spPr>
          <a:xfrm>
            <a:off x="4126753" y="1766007"/>
            <a:ext cx="1192955" cy="200055"/>
          </a:xfrm>
          <a:prstGeom prst="rect">
            <a:avLst/>
          </a:prstGeom>
        </p:spPr>
        <p:txBody>
          <a:bodyPr wrap="none">
            <a:spAutoFit/>
          </a:bodyPr>
          <a:lstStyle/>
          <a:p>
            <a:pPr algn="ctr"/>
            <a:r>
              <a:rPr lang="sv-SE" sz="700" dirty="0">
                <a:latin typeface="Helvetica" pitchFamily="34" charset="0"/>
              </a:rPr>
              <a:t>3-phospho-D-glycerate[c]</a:t>
            </a:r>
          </a:p>
        </p:txBody>
      </p:sp>
      <p:sp>
        <p:nvSpPr>
          <p:cNvPr id="61" name="Rectangle 60"/>
          <p:cNvSpPr/>
          <p:nvPr/>
        </p:nvSpPr>
        <p:spPr>
          <a:xfrm>
            <a:off x="6251951" y="1774289"/>
            <a:ext cx="545342" cy="200055"/>
          </a:xfrm>
          <a:prstGeom prst="rect">
            <a:avLst/>
          </a:prstGeom>
        </p:spPr>
        <p:txBody>
          <a:bodyPr wrap="none">
            <a:spAutoFit/>
          </a:bodyPr>
          <a:lstStyle/>
          <a:p>
            <a:pPr algn="ctr"/>
            <a:r>
              <a:rPr lang="sv-SE" sz="700" dirty="0">
                <a:latin typeface="Helvetica" pitchFamily="34" charset="0"/>
              </a:rPr>
              <a:t>lactate[c]</a:t>
            </a:r>
          </a:p>
        </p:txBody>
      </p:sp>
      <p:sp>
        <p:nvSpPr>
          <p:cNvPr id="62" name="Rectangle 61"/>
          <p:cNvSpPr/>
          <p:nvPr/>
        </p:nvSpPr>
        <p:spPr>
          <a:xfrm>
            <a:off x="5473806" y="1754131"/>
            <a:ext cx="625492" cy="200055"/>
          </a:xfrm>
          <a:prstGeom prst="rect">
            <a:avLst/>
          </a:prstGeom>
        </p:spPr>
        <p:txBody>
          <a:bodyPr wrap="none">
            <a:spAutoFit/>
          </a:bodyPr>
          <a:lstStyle/>
          <a:p>
            <a:pPr algn="ctr"/>
            <a:r>
              <a:rPr lang="sv-SE" sz="700" dirty="0">
                <a:latin typeface="Helvetica" pitchFamily="34" charset="0"/>
              </a:rPr>
              <a:t>pyruvate[c]</a:t>
            </a:r>
          </a:p>
        </p:txBody>
      </p:sp>
      <p:sp>
        <p:nvSpPr>
          <p:cNvPr id="63" name="Rectangle 62"/>
          <p:cNvSpPr/>
          <p:nvPr/>
        </p:nvSpPr>
        <p:spPr>
          <a:xfrm>
            <a:off x="4083548" y="2211673"/>
            <a:ext cx="1287532" cy="200055"/>
          </a:xfrm>
          <a:prstGeom prst="rect">
            <a:avLst/>
          </a:prstGeom>
        </p:spPr>
        <p:txBody>
          <a:bodyPr wrap="none">
            <a:spAutoFit/>
          </a:bodyPr>
          <a:lstStyle/>
          <a:p>
            <a:pPr algn="ctr"/>
            <a:r>
              <a:rPr lang="sv-SE" sz="700" dirty="0">
                <a:latin typeface="Helvetica" pitchFamily="34" charset="0"/>
              </a:rPr>
              <a:t>3-phosphonooxypyruvate[c]</a:t>
            </a:r>
          </a:p>
        </p:txBody>
      </p:sp>
      <p:sp>
        <p:nvSpPr>
          <p:cNvPr id="64" name="Line 1695"/>
          <p:cNvSpPr>
            <a:spLocks noChangeShapeType="1"/>
          </p:cNvSpPr>
          <p:nvPr/>
        </p:nvSpPr>
        <p:spPr bwMode="auto">
          <a:xfrm rot="5400000">
            <a:off x="4544410" y="2087672"/>
            <a:ext cx="360000" cy="0"/>
          </a:xfrm>
          <a:prstGeom prst="line">
            <a:avLst/>
          </a:prstGeom>
          <a:noFill/>
          <a:ln w="12700">
            <a:solidFill>
              <a:srgbClr val="0000FF"/>
            </a:solidFill>
            <a:prstDash val="solid"/>
            <a:round/>
            <a:headEnd/>
            <a:tailEnd type="triangle" w="med" len="med"/>
          </a:ln>
          <a:effectLst/>
        </p:spPr>
        <p:txBody>
          <a:bodyPr/>
          <a:lstStyle/>
          <a:p>
            <a:endParaRPr lang="sv-SE" sz="700"/>
          </a:p>
        </p:txBody>
      </p:sp>
      <p:sp>
        <p:nvSpPr>
          <p:cNvPr id="65" name="Line 1695"/>
          <p:cNvSpPr>
            <a:spLocks noChangeShapeType="1"/>
          </p:cNvSpPr>
          <p:nvPr/>
        </p:nvSpPr>
        <p:spPr bwMode="auto">
          <a:xfrm rot="5400000">
            <a:off x="4544410" y="2529285"/>
            <a:ext cx="360000" cy="0"/>
          </a:xfrm>
          <a:prstGeom prst="line">
            <a:avLst/>
          </a:prstGeom>
          <a:noFill/>
          <a:ln w="12700">
            <a:solidFill>
              <a:srgbClr val="0000FF"/>
            </a:solidFill>
            <a:prstDash val="solid"/>
            <a:round/>
            <a:headEnd/>
            <a:tailEnd type="triangle" w="med" len="med"/>
          </a:ln>
          <a:effectLst/>
        </p:spPr>
        <p:txBody>
          <a:bodyPr/>
          <a:lstStyle/>
          <a:p>
            <a:endParaRPr lang="sv-SE" sz="700"/>
          </a:p>
        </p:txBody>
      </p:sp>
      <p:sp>
        <p:nvSpPr>
          <p:cNvPr id="66" name="Line 1695"/>
          <p:cNvSpPr>
            <a:spLocks noChangeShapeType="1"/>
          </p:cNvSpPr>
          <p:nvPr/>
        </p:nvSpPr>
        <p:spPr bwMode="auto">
          <a:xfrm rot="5400000">
            <a:off x="4544410" y="3023816"/>
            <a:ext cx="360000" cy="0"/>
          </a:xfrm>
          <a:prstGeom prst="line">
            <a:avLst/>
          </a:prstGeom>
          <a:noFill/>
          <a:ln w="12700">
            <a:solidFill>
              <a:srgbClr val="0000FF"/>
            </a:solidFill>
            <a:prstDash val="solid"/>
            <a:round/>
            <a:headEnd/>
            <a:tailEnd type="triangle" w="med" len="med"/>
          </a:ln>
          <a:effectLst/>
        </p:spPr>
        <p:txBody>
          <a:bodyPr/>
          <a:lstStyle/>
          <a:p>
            <a:endParaRPr lang="sv-SE" sz="700"/>
          </a:p>
        </p:txBody>
      </p:sp>
      <p:sp>
        <p:nvSpPr>
          <p:cNvPr id="67" name="Rectangle 66"/>
          <p:cNvSpPr/>
          <p:nvPr/>
        </p:nvSpPr>
        <p:spPr>
          <a:xfrm>
            <a:off x="4462154" y="3166827"/>
            <a:ext cx="524503" cy="200055"/>
          </a:xfrm>
          <a:prstGeom prst="rect">
            <a:avLst/>
          </a:prstGeom>
        </p:spPr>
        <p:txBody>
          <a:bodyPr wrap="none">
            <a:spAutoFit/>
          </a:bodyPr>
          <a:lstStyle/>
          <a:p>
            <a:pPr algn="ctr"/>
            <a:r>
              <a:rPr lang="sv-SE" sz="700" dirty="0">
                <a:latin typeface="Helvetica" pitchFamily="34" charset="0"/>
              </a:rPr>
              <a:t>serine[c]</a:t>
            </a:r>
          </a:p>
        </p:txBody>
      </p:sp>
      <p:sp>
        <p:nvSpPr>
          <p:cNvPr id="68" name="Rectangle 67"/>
          <p:cNvSpPr/>
          <p:nvPr/>
        </p:nvSpPr>
        <p:spPr>
          <a:xfrm>
            <a:off x="4254986" y="2677629"/>
            <a:ext cx="947695" cy="200055"/>
          </a:xfrm>
          <a:prstGeom prst="rect">
            <a:avLst/>
          </a:prstGeom>
        </p:spPr>
        <p:txBody>
          <a:bodyPr wrap="none">
            <a:spAutoFit/>
          </a:bodyPr>
          <a:lstStyle/>
          <a:p>
            <a:pPr algn="ctr"/>
            <a:r>
              <a:rPr lang="sv-SE" sz="700" dirty="0">
                <a:latin typeface="Helvetica" pitchFamily="34" charset="0"/>
              </a:rPr>
              <a:t>3-phosphoserine[c]</a:t>
            </a:r>
          </a:p>
        </p:txBody>
      </p:sp>
      <p:sp>
        <p:nvSpPr>
          <p:cNvPr id="69" name="Line 1695"/>
          <p:cNvSpPr>
            <a:spLocks noChangeShapeType="1"/>
          </p:cNvSpPr>
          <p:nvPr/>
        </p:nvSpPr>
        <p:spPr bwMode="auto">
          <a:xfrm>
            <a:off x="3907404" y="1862464"/>
            <a:ext cx="288000" cy="0"/>
          </a:xfrm>
          <a:prstGeom prst="line">
            <a:avLst/>
          </a:prstGeom>
          <a:noFill/>
          <a:ln w="12700">
            <a:solidFill>
              <a:schemeClr val="tx1"/>
            </a:solidFill>
            <a:prstDash val="dash"/>
            <a:round/>
            <a:headEnd/>
            <a:tailEnd type="triangle" w="med" len="med"/>
          </a:ln>
          <a:effectLst/>
        </p:spPr>
        <p:txBody>
          <a:bodyPr/>
          <a:lstStyle/>
          <a:p>
            <a:endParaRPr lang="sv-SE" sz="700"/>
          </a:p>
        </p:txBody>
      </p:sp>
      <p:sp>
        <p:nvSpPr>
          <p:cNvPr id="70" name="Line 1695"/>
          <p:cNvSpPr>
            <a:spLocks noChangeShapeType="1"/>
          </p:cNvSpPr>
          <p:nvPr/>
        </p:nvSpPr>
        <p:spPr bwMode="auto">
          <a:xfrm>
            <a:off x="5258194" y="1862464"/>
            <a:ext cx="288000" cy="0"/>
          </a:xfrm>
          <a:prstGeom prst="line">
            <a:avLst/>
          </a:prstGeom>
          <a:noFill/>
          <a:ln w="12700">
            <a:solidFill>
              <a:schemeClr val="tx1"/>
            </a:solidFill>
            <a:prstDash val="dash"/>
            <a:round/>
            <a:headEnd/>
            <a:tailEnd type="triangle" w="med" len="med"/>
          </a:ln>
          <a:effectLst/>
        </p:spPr>
        <p:txBody>
          <a:bodyPr/>
          <a:lstStyle/>
          <a:p>
            <a:endParaRPr lang="sv-SE" sz="700"/>
          </a:p>
        </p:txBody>
      </p:sp>
      <p:sp>
        <p:nvSpPr>
          <p:cNvPr id="71" name="Line 1695"/>
          <p:cNvSpPr>
            <a:spLocks noChangeShapeType="1"/>
          </p:cNvSpPr>
          <p:nvPr/>
        </p:nvSpPr>
        <p:spPr bwMode="auto">
          <a:xfrm>
            <a:off x="6030984" y="1862464"/>
            <a:ext cx="288000" cy="0"/>
          </a:xfrm>
          <a:prstGeom prst="line">
            <a:avLst/>
          </a:prstGeom>
          <a:noFill/>
          <a:ln w="12700">
            <a:solidFill>
              <a:schemeClr val="tx1"/>
            </a:solidFill>
            <a:prstDash val="solid"/>
            <a:round/>
            <a:headEnd/>
            <a:tailEnd type="triangle" w="med" len="med"/>
          </a:ln>
          <a:effectLst/>
        </p:spPr>
        <p:txBody>
          <a:bodyPr/>
          <a:lstStyle/>
          <a:p>
            <a:endParaRPr lang="sv-SE" sz="700"/>
          </a:p>
        </p:txBody>
      </p:sp>
      <p:sp>
        <p:nvSpPr>
          <p:cNvPr id="72" name="Rectangle 71"/>
          <p:cNvSpPr/>
          <p:nvPr/>
        </p:nvSpPr>
        <p:spPr>
          <a:xfrm>
            <a:off x="4783472" y="1866305"/>
            <a:ext cx="473206" cy="184666"/>
          </a:xfrm>
          <a:prstGeom prst="rect">
            <a:avLst/>
          </a:prstGeom>
        </p:spPr>
        <p:txBody>
          <a:bodyPr wrap="none">
            <a:spAutoFit/>
          </a:bodyPr>
          <a:lstStyle/>
          <a:p>
            <a:pPr algn="ctr"/>
            <a:r>
              <a:rPr lang="sv-SE" sz="600" dirty="0">
                <a:latin typeface="Helvetica" pitchFamily="34" charset="0"/>
              </a:rPr>
              <a:t>NAD+[c]</a:t>
            </a:r>
          </a:p>
        </p:txBody>
      </p:sp>
      <p:sp>
        <p:nvSpPr>
          <p:cNvPr id="73" name="Rectangle 72"/>
          <p:cNvSpPr/>
          <p:nvPr/>
        </p:nvSpPr>
        <p:spPr>
          <a:xfrm>
            <a:off x="4902618" y="2118126"/>
            <a:ext cx="484428" cy="184666"/>
          </a:xfrm>
          <a:prstGeom prst="rect">
            <a:avLst/>
          </a:prstGeom>
        </p:spPr>
        <p:txBody>
          <a:bodyPr wrap="none">
            <a:spAutoFit/>
          </a:bodyPr>
          <a:lstStyle/>
          <a:p>
            <a:pPr algn="ctr"/>
            <a:r>
              <a:rPr lang="sv-SE" sz="600" dirty="0">
                <a:latin typeface="Helvetica" pitchFamily="34" charset="0"/>
              </a:rPr>
              <a:t>NADH[c]</a:t>
            </a:r>
          </a:p>
        </p:txBody>
      </p:sp>
      <p:sp>
        <p:nvSpPr>
          <p:cNvPr id="74" name="Rectangle 73"/>
          <p:cNvSpPr/>
          <p:nvPr/>
        </p:nvSpPr>
        <p:spPr>
          <a:xfrm>
            <a:off x="4789217" y="2312074"/>
            <a:ext cx="604653" cy="184666"/>
          </a:xfrm>
          <a:prstGeom prst="rect">
            <a:avLst/>
          </a:prstGeom>
        </p:spPr>
        <p:txBody>
          <a:bodyPr wrap="none">
            <a:spAutoFit/>
          </a:bodyPr>
          <a:lstStyle/>
          <a:p>
            <a:pPr algn="ctr"/>
            <a:r>
              <a:rPr lang="sv-SE" sz="600" dirty="0">
                <a:latin typeface="Helvetica" pitchFamily="34" charset="0"/>
              </a:rPr>
              <a:t>glutamate[c]</a:t>
            </a:r>
          </a:p>
        </p:txBody>
      </p:sp>
      <p:sp>
        <p:nvSpPr>
          <p:cNvPr id="75" name="Rectangle 74"/>
          <p:cNvSpPr/>
          <p:nvPr/>
        </p:nvSpPr>
        <p:spPr>
          <a:xfrm>
            <a:off x="4895142" y="2566341"/>
            <a:ext cx="426720" cy="184666"/>
          </a:xfrm>
          <a:prstGeom prst="rect">
            <a:avLst/>
          </a:prstGeom>
        </p:spPr>
        <p:txBody>
          <a:bodyPr wrap="none">
            <a:spAutoFit/>
          </a:bodyPr>
          <a:lstStyle/>
          <a:p>
            <a:pPr algn="ctr"/>
            <a:r>
              <a:rPr lang="sv-SE" sz="600" dirty="0">
                <a:latin typeface="Helvetica" pitchFamily="34" charset="0"/>
              </a:rPr>
              <a:t>AKG[c]</a:t>
            </a:r>
          </a:p>
        </p:txBody>
      </p:sp>
      <p:sp>
        <p:nvSpPr>
          <p:cNvPr id="76" name="Rectangle 75"/>
          <p:cNvSpPr/>
          <p:nvPr/>
        </p:nvSpPr>
        <p:spPr>
          <a:xfrm>
            <a:off x="4788452" y="2767615"/>
            <a:ext cx="423514" cy="184666"/>
          </a:xfrm>
          <a:prstGeom prst="rect">
            <a:avLst/>
          </a:prstGeom>
        </p:spPr>
        <p:txBody>
          <a:bodyPr wrap="none">
            <a:spAutoFit/>
          </a:bodyPr>
          <a:lstStyle/>
          <a:p>
            <a:pPr algn="ctr"/>
            <a:r>
              <a:rPr lang="sv-SE" sz="600" dirty="0">
                <a:latin typeface="Helvetica" pitchFamily="34" charset="0"/>
              </a:rPr>
              <a:t>H2O[c]</a:t>
            </a:r>
          </a:p>
        </p:txBody>
      </p:sp>
      <p:sp>
        <p:nvSpPr>
          <p:cNvPr id="77" name="Rectangle 76"/>
          <p:cNvSpPr/>
          <p:nvPr/>
        </p:nvSpPr>
        <p:spPr>
          <a:xfrm>
            <a:off x="4872398" y="3006842"/>
            <a:ext cx="333745" cy="184666"/>
          </a:xfrm>
          <a:prstGeom prst="rect">
            <a:avLst/>
          </a:prstGeom>
        </p:spPr>
        <p:txBody>
          <a:bodyPr wrap="none">
            <a:spAutoFit/>
          </a:bodyPr>
          <a:lstStyle/>
          <a:p>
            <a:pPr algn="ctr"/>
            <a:r>
              <a:rPr lang="sv-SE" sz="600" dirty="0">
                <a:latin typeface="Helvetica" pitchFamily="34" charset="0"/>
              </a:rPr>
              <a:t>Pi[c]</a:t>
            </a:r>
          </a:p>
        </p:txBody>
      </p:sp>
      <p:sp>
        <p:nvSpPr>
          <p:cNvPr id="78" name="TextBox 77"/>
          <p:cNvSpPr txBox="1"/>
          <p:nvPr/>
        </p:nvSpPr>
        <p:spPr>
          <a:xfrm>
            <a:off x="4275371" y="1979957"/>
            <a:ext cx="504000" cy="200055"/>
          </a:xfrm>
          <a:prstGeom prst="rect">
            <a:avLst/>
          </a:prstGeom>
          <a:noFill/>
        </p:spPr>
        <p:txBody>
          <a:bodyPr wrap="square" rtlCol="0">
            <a:spAutoFit/>
          </a:bodyPr>
          <a:lstStyle/>
          <a:p>
            <a:r>
              <a:rPr lang="sv-SE" sz="700" b="1" i="1" dirty="0">
                <a:latin typeface="Helvetica" pitchFamily="34" charset="0"/>
              </a:rPr>
              <a:t>PHGDH</a:t>
            </a:r>
          </a:p>
        </p:txBody>
      </p:sp>
      <p:sp>
        <p:nvSpPr>
          <p:cNvPr id="79" name="TextBox 78"/>
          <p:cNvSpPr txBox="1"/>
          <p:nvPr/>
        </p:nvSpPr>
        <p:spPr>
          <a:xfrm>
            <a:off x="4315195" y="2430778"/>
            <a:ext cx="468000" cy="200055"/>
          </a:xfrm>
          <a:prstGeom prst="rect">
            <a:avLst/>
          </a:prstGeom>
          <a:noFill/>
        </p:spPr>
        <p:txBody>
          <a:bodyPr wrap="square" rtlCol="0">
            <a:spAutoFit/>
          </a:bodyPr>
          <a:lstStyle/>
          <a:p>
            <a:r>
              <a:rPr lang="sv-SE" sz="700" b="1" i="1" dirty="0">
                <a:latin typeface="Helvetica" pitchFamily="34" charset="0"/>
              </a:rPr>
              <a:t>PSAT1</a:t>
            </a:r>
          </a:p>
        </p:txBody>
      </p:sp>
      <p:sp>
        <p:nvSpPr>
          <p:cNvPr id="80" name="TextBox 79"/>
          <p:cNvSpPr txBox="1"/>
          <p:nvPr/>
        </p:nvSpPr>
        <p:spPr>
          <a:xfrm>
            <a:off x="4357149" y="2907465"/>
            <a:ext cx="432000" cy="200055"/>
          </a:xfrm>
          <a:prstGeom prst="rect">
            <a:avLst/>
          </a:prstGeom>
          <a:noFill/>
        </p:spPr>
        <p:txBody>
          <a:bodyPr wrap="square" rtlCol="0">
            <a:spAutoFit/>
          </a:bodyPr>
          <a:lstStyle/>
          <a:p>
            <a:r>
              <a:rPr lang="sv-SE" sz="700" b="1" i="1" dirty="0">
                <a:latin typeface="Helvetica" pitchFamily="34" charset="0"/>
              </a:rPr>
              <a:t>PSPH</a:t>
            </a:r>
          </a:p>
        </p:txBody>
      </p:sp>
      <p:sp>
        <p:nvSpPr>
          <p:cNvPr id="81" name="TextBox 80"/>
          <p:cNvSpPr txBox="1"/>
          <p:nvPr/>
        </p:nvSpPr>
        <p:spPr>
          <a:xfrm>
            <a:off x="3890275" y="3050682"/>
            <a:ext cx="545622" cy="200055"/>
          </a:xfrm>
          <a:prstGeom prst="rect">
            <a:avLst/>
          </a:prstGeom>
          <a:noFill/>
        </p:spPr>
        <p:txBody>
          <a:bodyPr wrap="square" rtlCol="0">
            <a:spAutoFit/>
          </a:bodyPr>
          <a:lstStyle/>
          <a:p>
            <a:pPr algn="ctr"/>
            <a:r>
              <a:rPr lang="sv-SE" sz="700" b="1" i="1" dirty="0">
                <a:latin typeface="Helvetica" pitchFamily="34" charset="0"/>
              </a:rPr>
              <a:t>SHMT1</a:t>
            </a:r>
          </a:p>
        </p:txBody>
      </p:sp>
      <p:sp>
        <p:nvSpPr>
          <p:cNvPr id="82" name="Freeform 433"/>
          <p:cNvSpPr>
            <a:spLocks/>
          </p:cNvSpPr>
          <p:nvPr/>
        </p:nvSpPr>
        <p:spPr bwMode="auto">
          <a:xfrm rot="5400000">
            <a:off x="5953102" y="2086858"/>
            <a:ext cx="648000" cy="684000"/>
          </a:xfrm>
          <a:custGeom>
            <a:avLst/>
            <a:gdLst/>
            <a:ahLst/>
            <a:cxnLst>
              <a:cxn ang="0">
                <a:pos x="130" y="272"/>
              </a:cxn>
              <a:cxn ang="0">
                <a:pos x="252" y="51"/>
              </a:cxn>
              <a:cxn ang="0">
                <a:pos x="383" y="202"/>
              </a:cxn>
              <a:cxn ang="0">
                <a:pos x="636" y="51"/>
              </a:cxn>
              <a:cxn ang="0">
                <a:pos x="748" y="349"/>
              </a:cxn>
              <a:cxn ang="0">
                <a:pos x="1078" y="38"/>
              </a:cxn>
              <a:cxn ang="0">
                <a:pos x="1036" y="221"/>
              </a:cxn>
              <a:cxn ang="0">
                <a:pos x="1286" y="83"/>
              </a:cxn>
              <a:cxn ang="0">
                <a:pos x="837" y="387"/>
              </a:cxn>
              <a:cxn ang="0">
                <a:pos x="1328" y="451"/>
              </a:cxn>
              <a:cxn ang="0">
                <a:pos x="707" y="691"/>
              </a:cxn>
              <a:cxn ang="0">
                <a:pos x="1292" y="755"/>
              </a:cxn>
              <a:cxn ang="0">
                <a:pos x="723" y="1020"/>
              </a:cxn>
              <a:cxn ang="0">
                <a:pos x="1280" y="1126"/>
              </a:cxn>
              <a:cxn ang="0">
                <a:pos x="688" y="1372"/>
              </a:cxn>
              <a:cxn ang="0">
                <a:pos x="1264" y="1388"/>
              </a:cxn>
              <a:cxn ang="0">
                <a:pos x="905" y="1529"/>
              </a:cxn>
              <a:cxn ang="0">
                <a:pos x="1292" y="1708"/>
              </a:cxn>
              <a:cxn ang="0">
                <a:pos x="1081" y="2003"/>
              </a:cxn>
              <a:cxn ang="0">
                <a:pos x="976" y="1833"/>
              </a:cxn>
              <a:cxn ang="0">
                <a:pos x="739" y="2006"/>
              </a:cxn>
              <a:cxn ang="0">
                <a:pos x="697" y="1628"/>
              </a:cxn>
              <a:cxn ang="0">
                <a:pos x="412" y="2009"/>
              </a:cxn>
              <a:cxn ang="0">
                <a:pos x="364" y="1814"/>
              </a:cxn>
              <a:cxn ang="0">
                <a:pos x="124" y="1987"/>
              </a:cxn>
              <a:cxn ang="0">
                <a:pos x="537" y="1692"/>
              </a:cxn>
              <a:cxn ang="0">
                <a:pos x="140" y="1561"/>
              </a:cxn>
              <a:cxn ang="0">
                <a:pos x="803" y="1264"/>
              </a:cxn>
              <a:cxn ang="0">
                <a:pos x="144" y="1212"/>
              </a:cxn>
              <a:cxn ang="0">
                <a:pos x="620" y="928"/>
              </a:cxn>
              <a:cxn ang="0">
                <a:pos x="85" y="825"/>
              </a:cxn>
              <a:cxn ang="0">
                <a:pos x="704" y="620"/>
              </a:cxn>
              <a:cxn ang="0">
                <a:pos x="105" y="537"/>
              </a:cxn>
              <a:cxn ang="0">
                <a:pos x="469" y="412"/>
              </a:cxn>
            </a:cxnLst>
            <a:rect l="0" t="0" r="r" b="b"/>
            <a:pathLst>
              <a:path w="1403" h="2066">
                <a:moveTo>
                  <a:pt x="492" y="336"/>
                </a:moveTo>
                <a:cubicBezTo>
                  <a:pt x="436" y="313"/>
                  <a:pt x="190" y="317"/>
                  <a:pt x="130" y="272"/>
                </a:cubicBezTo>
                <a:cubicBezTo>
                  <a:pt x="70" y="227"/>
                  <a:pt x="110" y="101"/>
                  <a:pt x="130" y="64"/>
                </a:cubicBezTo>
                <a:cubicBezTo>
                  <a:pt x="150" y="27"/>
                  <a:pt x="221" y="29"/>
                  <a:pt x="252" y="51"/>
                </a:cubicBezTo>
                <a:cubicBezTo>
                  <a:pt x="283" y="73"/>
                  <a:pt x="297" y="170"/>
                  <a:pt x="319" y="195"/>
                </a:cubicBezTo>
                <a:cubicBezTo>
                  <a:pt x="341" y="220"/>
                  <a:pt x="369" y="226"/>
                  <a:pt x="383" y="202"/>
                </a:cubicBezTo>
                <a:cubicBezTo>
                  <a:pt x="397" y="178"/>
                  <a:pt x="364" y="73"/>
                  <a:pt x="406" y="48"/>
                </a:cubicBezTo>
                <a:cubicBezTo>
                  <a:pt x="448" y="23"/>
                  <a:pt x="598" y="0"/>
                  <a:pt x="636" y="51"/>
                </a:cubicBezTo>
                <a:cubicBezTo>
                  <a:pt x="674" y="102"/>
                  <a:pt x="614" y="302"/>
                  <a:pt x="633" y="352"/>
                </a:cubicBezTo>
                <a:cubicBezTo>
                  <a:pt x="652" y="402"/>
                  <a:pt x="714" y="399"/>
                  <a:pt x="748" y="349"/>
                </a:cubicBezTo>
                <a:cubicBezTo>
                  <a:pt x="782" y="299"/>
                  <a:pt x="782" y="106"/>
                  <a:pt x="837" y="54"/>
                </a:cubicBezTo>
                <a:cubicBezTo>
                  <a:pt x="892" y="2"/>
                  <a:pt x="1054" y="19"/>
                  <a:pt x="1078" y="38"/>
                </a:cubicBezTo>
                <a:cubicBezTo>
                  <a:pt x="1102" y="57"/>
                  <a:pt x="986" y="139"/>
                  <a:pt x="979" y="169"/>
                </a:cubicBezTo>
                <a:cubicBezTo>
                  <a:pt x="972" y="199"/>
                  <a:pt x="1004" y="232"/>
                  <a:pt x="1036" y="221"/>
                </a:cubicBezTo>
                <a:cubicBezTo>
                  <a:pt x="1068" y="210"/>
                  <a:pt x="1129" y="128"/>
                  <a:pt x="1171" y="105"/>
                </a:cubicBezTo>
                <a:cubicBezTo>
                  <a:pt x="1213" y="82"/>
                  <a:pt x="1263" y="52"/>
                  <a:pt x="1286" y="83"/>
                </a:cubicBezTo>
                <a:cubicBezTo>
                  <a:pt x="1309" y="114"/>
                  <a:pt x="1386" y="240"/>
                  <a:pt x="1311" y="291"/>
                </a:cubicBezTo>
                <a:cubicBezTo>
                  <a:pt x="1236" y="342"/>
                  <a:pt x="913" y="356"/>
                  <a:pt x="837" y="387"/>
                </a:cubicBezTo>
                <a:cubicBezTo>
                  <a:pt x="761" y="418"/>
                  <a:pt x="771" y="465"/>
                  <a:pt x="853" y="476"/>
                </a:cubicBezTo>
                <a:cubicBezTo>
                  <a:pt x="935" y="487"/>
                  <a:pt x="1255" y="428"/>
                  <a:pt x="1328" y="451"/>
                </a:cubicBezTo>
                <a:cubicBezTo>
                  <a:pt x="1401" y="474"/>
                  <a:pt x="1396" y="574"/>
                  <a:pt x="1292" y="614"/>
                </a:cubicBezTo>
                <a:cubicBezTo>
                  <a:pt x="1188" y="654"/>
                  <a:pt x="798" y="664"/>
                  <a:pt x="707" y="691"/>
                </a:cubicBezTo>
                <a:cubicBezTo>
                  <a:pt x="616" y="718"/>
                  <a:pt x="648" y="766"/>
                  <a:pt x="745" y="777"/>
                </a:cubicBezTo>
                <a:cubicBezTo>
                  <a:pt x="842" y="788"/>
                  <a:pt x="1198" y="729"/>
                  <a:pt x="1292" y="755"/>
                </a:cubicBezTo>
                <a:cubicBezTo>
                  <a:pt x="1386" y="781"/>
                  <a:pt x="1403" y="887"/>
                  <a:pt x="1308" y="931"/>
                </a:cubicBezTo>
                <a:cubicBezTo>
                  <a:pt x="1213" y="975"/>
                  <a:pt x="816" y="993"/>
                  <a:pt x="723" y="1020"/>
                </a:cubicBezTo>
                <a:cubicBezTo>
                  <a:pt x="630" y="1047"/>
                  <a:pt x="658" y="1073"/>
                  <a:pt x="751" y="1091"/>
                </a:cubicBezTo>
                <a:cubicBezTo>
                  <a:pt x="844" y="1109"/>
                  <a:pt x="1193" y="1094"/>
                  <a:pt x="1280" y="1126"/>
                </a:cubicBezTo>
                <a:cubicBezTo>
                  <a:pt x="1367" y="1158"/>
                  <a:pt x="1372" y="1245"/>
                  <a:pt x="1273" y="1286"/>
                </a:cubicBezTo>
                <a:cubicBezTo>
                  <a:pt x="1174" y="1327"/>
                  <a:pt x="807" y="1341"/>
                  <a:pt x="688" y="1372"/>
                </a:cubicBezTo>
                <a:cubicBezTo>
                  <a:pt x="569" y="1403"/>
                  <a:pt x="464" y="1469"/>
                  <a:pt x="560" y="1472"/>
                </a:cubicBezTo>
                <a:cubicBezTo>
                  <a:pt x="656" y="1475"/>
                  <a:pt x="1142" y="1375"/>
                  <a:pt x="1264" y="1388"/>
                </a:cubicBezTo>
                <a:cubicBezTo>
                  <a:pt x="1386" y="1401"/>
                  <a:pt x="1355" y="1528"/>
                  <a:pt x="1295" y="1552"/>
                </a:cubicBezTo>
                <a:cubicBezTo>
                  <a:pt x="1235" y="1576"/>
                  <a:pt x="975" y="1502"/>
                  <a:pt x="905" y="1529"/>
                </a:cubicBezTo>
                <a:cubicBezTo>
                  <a:pt x="835" y="1556"/>
                  <a:pt x="809" y="1682"/>
                  <a:pt x="873" y="1712"/>
                </a:cubicBezTo>
                <a:cubicBezTo>
                  <a:pt x="937" y="1742"/>
                  <a:pt x="1227" y="1664"/>
                  <a:pt x="1292" y="1708"/>
                </a:cubicBezTo>
                <a:cubicBezTo>
                  <a:pt x="1357" y="1752"/>
                  <a:pt x="1299" y="1928"/>
                  <a:pt x="1264" y="1977"/>
                </a:cubicBezTo>
                <a:cubicBezTo>
                  <a:pt x="1229" y="2026"/>
                  <a:pt x="1120" y="2029"/>
                  <a:pt x="1081" y="2003"/>
                </a:cubicBezTo>
                <a:cubicBezTo>
                  <a:pt x="1042" y="1977"/>
                  <a:pt x="1044" y="1848"/>
                  <a:pt x="1027" y="1820"/>
                </a:cubicBezTo>
                <a:cubicBezTo>
                  <a:pt x="1010" y="1792"/>
                  <a:pt x="986" y="1804"/>
                  <a:pt x="976" y="1833"/>
                </a:cubicBezTo>
                <a:cubicBezTo>
                  <a:pt x="966" y="1862"/>
                  <a:pt x="1008" y="1967"/>
                  <a:pt x="969" y="1996"/>
                </a:cubicBezTo>
                <a:cubicBezTo>
                  <a:pt x="930" y="2025"/>
                  <a:pt x="776" y="2053"/>
                  <a:pt x="739" y="2006"/>
                </a:cubicBezTo>
                <a:cubicBezTo>
                  <a:pt x="702" y="1959"/>
                  <a:pt x="755" y="1775"/>
                  <a:pt x="748" y="1712"/>
                </a:cubicBezTo>
                <a:cubicBezTo>
                  <a:pt x="741" y="1649"/>
                  <a:pt x="719" y="1580"/>
                  <a:pt x="697" y="1628"/>
                </a:cubicBezTo>
                <a:cubicBezTo>
                  <a:pt x="675" y="1676"/>
                  <a:pt x="661" y="1940"/>
                  <a:pt x="614" y="2003"/>
                </a:cubicBezTo>
                <a:cubicBezTo>
                  <a:pt x="567" y="2066"/>
                  <a:pt x="446" y="2039"/>
                  <a:pt x="412" y="2009"/>
                </a:cubicBezTo>
                <a:cubicBezTo>
                  <a:pt x="378" y="1979"/>
                  <a:pt x="420" y="1856"/>
                  <a:pt x="412" y="1824"/>
                </a:cubicBezTo>
                <a:cubicBezTo>
                  <a:pt x="404" y="1792"/>
                  <a:pt x="381" y="1782"/>
                  <a:pt x="364" y="1814"/>
                </a:cubicBezTo>
                <a:cubicBezTo>
                  <a:pt x="347" y="1846"/>
                  <a:pt x="350" y="1987"/>
                  <a:pt x="310" y="2016"/>
                </a:cubicBezTo>
                <a:cubicBezTo>
                  <a:pt x="270" y="2045"/>
                  <a:pt x="158" y="2035"/>
                  <a:pt x="124" y="1987"/>
                </a:cubicBezTo>
                <a:cubicBezTo>
                  <a:pt x="90" y="1939"/>
                  <a:pt x="36" y="1780"/>
                  <a:pt x="105" y="1731"/>
                </a:cubicBezTo>
                <a:cubicBezTo>
                  <a:pt x="174" y="1682"/>
                  <a:pt x="454" y="1721"/>
                  <a:pt x="537" y="1692"/>
                </a:cubicBezTo>
                <a:cubicBezTo>
                  <a:pt x="620" y="1663"/>
                  <a:pt x="667" y="1580"/>
                  <a:pt x="601" y="1558"/>
                </a:cubicBezTo>
                <a:cubicBezTo>
                  <a:pt x="535" y="1536"/>
                  <a:pt x="220" y="1603"/>
                  <a:pt x="140" y="1561"/>
                </a:cubicBezTo>
                <a:cubicBezTo>
                  <a:pt x="60" y="1519"/>
                  <a:pt x="8" y="1358"/>
                  <a:pt x="118" y="1308"/>
                </a:cubicBezTo>
                <a:cubicBezTo>
                  <a:pt x="228" y="1258"/>
                  <a:pt x="701" y="1289"/>
                  <a:pt x="803" y="1264"/>
                </a:cubicBezTo>
                <a:cubicBezTo>
                  <a:pt x="905" y="1239"/>
                  <a:pt x="839" y="1167"/>
                  <a:pt x="729" y="1158"/>
                </a:cubicBezTo>
                <a:cubicBezTo>
                  <a:pt x="619" y="1149"/>
                  <a:pt x="252" y="1245"/>
                  <a:pt x="144" y="1212"/>
                </a:cubicBezTo>
                <a:cubicBezTo>
                  <a:pt x="36" y="1179"/>
                  <a:pt x="4" y="1007"/>
                  <a:pt x="83" y="960"/>
                </a:cubicBezTo>
                <a:cubicBezTo>
                  <a:pt x="162" y="913"/>
                  <a:pt x="529" y="951"/>
                  <a:pt x="620" y="928"/>
                </a:cubicBezTo>
                <a:cubicBezTo>
                  <a:pt x="711" y="905"/>
                  <a:pt x="718" y="836"/>
                  <a:pt x="629" y="819"/>
                </a:cubicBezTo>
                <a:cubicBezTo>
                  <a:pt x="540" y="802"/>
                  <a:pt x="170" y="853"/>
                  <a:pt x="85" y="825"/>
                </a:cubicBezTo>
                <a:cubicBezTo>
                  <a:pt x="0" y="797"/>
                  <a:pt x="18" y="683"/>
                  <a:pt x="121" y="649"/>
                </a:cubicBezTo>
                <a:cubicBezTo>
                  <a:pt x="224" y="615"/>
                  <a:pt x="629" y="641"/>
                  <a:pt x="704" y="620"/>
                </a:cubicBezTo>
                <a:cubicBezTo>
                  <a:pt x="779" y="599"/>
                  <a:pt x="669" y="535"/>
                  <a:pt x="569" y="521"/>
                </a:cubicBezTo>
                <a:cubicBezTo>
                  <a:pt x="469" y="507"/>
                  <a:pt x="186" y="558"/>
                  <a:pt x="105" y="537"/>
                </a:cubicBezTo>
                <a:cubicBezTo>
                  <a:pt x="24" y="516"/>
                  <a:pt x="24" y="414"/>
                  <a:pt x="85" y="393"/>
                </a:cubicBezTo>
                <a:cubicBezTo>
                  <a:pt x="146" y="372"/>
                  <a:pt x="403" y="422"/>
                  <a:pt x="469" y="412"/>
                </a:cubicBezTo>
                <a:cubicBezTo>
                  <a:pt x="535" y="402"/>
                  <a:pt x="548" y="359"/>
                  <a:pt x="492" y="336"/>
                </a:cubicBezTo>
                <a:close/>
              </a:path>
            </a:pathLst>
          </a:custGeom>
          <a:solidFill>
            <a:srgbClr val="CBCDBB">
              <a:alpha val="50000"/>
            </a:srgbClr>
          </a:solidFill>
          <a:ln w="28575" cap="flat" cmpd="sng">
            <a:noFill/>
            <a:prstDash val="solid"/>
            <a:round/>
            <a:headEnd/>
            <a:tailEnd/>
          </a:ln>
          <a:effectLst/>
        </p:spPr>
        <p:txBody>
          <a:bodyPr wrap="none" anchor="ctr"/>
          <a:lstStyle/>
          <a:p>
            <a:endParaRPr lang="sv-SE"/>
          </a:p>
        </p:txBody>
      </p:sp>
      <p:sp>
        <p:nvSpPr>
          <p:cNvPr id="83" name="Rounded Rectangle 82"/>
          <p:cNvSpPr/>
          <p:nvPr/>
        </p:nvSpPr>
        <p:spPr>
          <a:xfrm rot="5400000">
            <a:off x="5916558" y="2034778"/>
            <a:ext cx="720080" cy="792000"/>
          </a:xfrm>
          <a:prstGeom prst="roundRect">
            <a:avLst>
              <a:gd name="adj" fmla="val 1879"/>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84" name="Oval 83"/>
          <p:cNvSpPr/>
          <p:nvPr/>
        </p:nvSpPr>
        <p:spPr>
          <a:xfrm>
            <a:off x="6065470" y="2266290"/>
            <a:ext cx="432000" cy="432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85" name="Rectangle 84"/>
          <p:cNvSpPr/>
          <p:nvPr/>
        </p:nvSpPr>
        <p:spPr>
          <a:xfrm>
            <a:off x="5993462" y="2389834"/>
            <a:ext cx="576000" cy="184666"/>
          </a:xfrm>
          <a:prstGeom prst="rect">
            <a:avLst/>
          </a:prstGeom>
          <a:ln w="6350">
            <a:noFill/>
          </a:ln>
        </p:spPr>
        <p:txBody>
          <a:bodyPr wrap="square">
            <a:spAutoFit/>
          </a:bodyPr>
          <a:lstStyle/>
          <a:p>
            <a:pPr algn="ctr"/>
            <a:r>
              <a:rPr lang="en-US" sz="600" b="1" dirty="0">
                <a:latin typeface="Helvetica" pitchFamily="34" charset="0"/>
              </a:rPr>
              <a:t>TCA Cycle</a:t>
            </a:r>
          </a:p>
        </p:txBody>
      </p:sp>
      <p:sp>
        <p:nvSpPr>
          <p:cNvPr id="86" name="Line 1695"/>
          <p:cNvSpPr>
            <a:spLocks noChangeShapeType="1"/>
          </p:cNvSpPr>
          <p:nvPr/>
        </p:nvSpPr>
        <p:spPr bwMode="auto">
          <a:xfrm>
            <a:off x="5258590" y="2660450"/>
            <a:ext cx="756000" cy="0"/>
          </a:xfrm>
          <a:prstGeom prst="line">
            <a:avLst/>
          </a:prstGeom>
          <a:noFill/>
          <a:ln w="12700">
            <a:solidFill>
              <a:schemeClr val="tx1"/>
            </a:solidFill>
            <a:prstDash val="dash"/>
            <a:round/>
            <a:headEnd/>
            <a:tailEnd type="triangle" w="med" len="med"/>
          </a:ln>
          <a:effectLst/>
        </p:spPr>
        <p:txBody>
          <a:bodyPr/>
          <a:lstStyle/>
          <a:p>
            <a:endParaRPr lang="sv-SE" sz="700"/>
          </a:p>
        </p:txBody>
      </p:sp>
      <p:sp>
        <p:nvSpPr>
          <p:cNvPr id="87" name="Line 1695"/>
          <p:cNvSpPr>
            <a:spLocks noChangeShapeType="1"/>
          </p:cNvSpPr>
          <p:nvPr/>
        </p:nvSpPr>
        <p:spPr bwMode="auto">
          <a:xfrm rot="5400000">
            <a:off x="5807934" y="2081938"/>
            <a:ext cx="324000" cy="0"/>
          </a:xfrm>
          <a:prstGeom prst="line">
            <a:avLst/>
          </a:prstGeom>
          <a:noFill/>
          <a:ln w="12700">
            <a:solidFill>
              <a:schemeClr val="tx1"/>
            </a:solidFill>
            <a:prstDash val="dash"/>
            <a:round/>
            <a:headEnd/>
            <a:tailEnd type="triangle" w="med" len="med"/>
          </a:ln>
          <a:effectLst/>
        </p:spPr>
        <p:txBody>
          <a:bodyPr/>
          <a:lstStyle/>
          <a:p>
            <a:endParaRPr lang="sv-SE" sz="700"/>
          </a:p>
        </p:txBody>
      </p:sp>
      <p:sp>
        <p:nvSpPr>
          <p:cNvPr id="88" name="Arc 87"/>
          <p:cNvSpPr/>
          <p:nvPr/>
        </p:nvSpPr>
        <p:spPr>
          <a:xfrm rot="5400000">
            <a:off x="5163025" y="2314093"/>
            <a:ext cx="243568" cy="423343"/>
          </a:xfrm>
          <a:prstGeom prst="arc">
            <a:avLst>
              <a:gd name="adj1" fmla="val 12080847"/>
              <a:gd name="adj2" fmla="val 0"/>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9" name="Arc 88"/>
          <p:cNvSpPr/>
          <p:nvPr/>
        </p:nvSpPr>
        <p:spPr>
          <a:xfrm rot="5400000" flipH="1" flipV="1">
            <a:off x="4826620" y="2306243"/>
            <a:ext cx="269617" cy="452444"/>
          </a:xfrm>
          <a:prstGeom prst="arc">
            <a:avLst>
              <a:gd name="adj1" fmla="val 10874499"/>
              <a:gd name="adj2" fmla="val 19395605"/>
            </a:avLst>
          </a:prstGeom>
          <a:ln w="1270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0" name="Arc 89"/>
          <p:cNvSpPr/>
          <p:nvPr/>
        </p:nvSpPr>
        <p:spPr>
          <a:xfrm rot="5400000" flipH="1" flipV="1">
            <a:off x="4823564" y="1855781"/>
            <a:ext cx="269617" cy="452444"/>
          </a:xfrm>
          <a:prstGeom prst="arc">
            <a:avLst>
              <a:gd name="adj1" fmla="val 10407497"/>
              <a:gd name="adj2" fmla="val 19395605"/>
            </a:avLst>
          </a:prstGeom>
          <a:ln w="1270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1" name="Arc 90"/>
          <p:cNvSpPr/>
          <p:nvPr/>
        </p:nvSpPr>
        <p:spPr>
          <a:xfrm rot="5400000" flipH="1" flipV="1">
            <a:off x="4823564" y="2755707"/>
            <a:ext cx="269617" cy="452444"/>
          </a:xfrm>
          <a:prstGeom prst="arc">
            <a:avLst>
              <a:gd name="adj1" fmla="val 10874499"/>
              <a:gd name="adj2" fmla="val 19395605"/>
            </a:avLst>
          </a:prstGeom>
          <a:ln w="1270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2" name="TextBox 91"/>
          <p:cNvSpPr txBox="1"/>
          <p:nvPr/>
        </p:nvSpPr>
        <p:spPr>
          <a:xfrm>
            <a:off x="5428046" y="2430778"/>
            <a:ext cx="504000" cy="200055"/>
          </a:xfrm>
          <a:prstGeom prst="rect">
            <a:avLst/>
          </a:prstGeom>
          <a:noFill/>
        </p:spPr>
        <p:txBody>
          <a:bodyPr wrap="square" rtlCol="0">
            <a:spAutoFit/>
          </a:bodyPr>
          <a:lstStyle/>
          <a:p>
            <a:r>
              <a:rPr lang="en-GB" sz="700" b="1" i="1" dirty="0">
                <a:latin typeface="Helvetica" pitchFamily="34" charset="0"/>
              </a:rPr>
              <a:t>BCAT1</a:t>
            </a:r>
            <a:endParaRPr lang="sv-SE" sz="700" b="1" i="1" dirty="0">
              <a:latin typeface="Helvetica" pitchFamily="34" charset="0"/>
            </a:endParaRPr>
          </a:p>
        </p:txBody>
      </p:sp>
      <p:sp>
        <p:nvSpPr>
          <p:cNvPr id="93" name="Down Arrow 92"/>
          <p:cNvSpPr/>
          <p:nvPr/>
        </p:nvSpPr>
        <p:spPr>
          <a:xfrm>
            <a:off x="3998028" y="1968892"/>
            <a:ext cx="160935" cy="900000"/>
          </a:xfrm>
          <a:prstGeom prst="down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94" name="Down Arrow 93"/>
          <p:cNvSpPr/>
          <p:nvPr/>
        </p:nvSpPr>
        <p:spPr>
          <a:xfrm rot="-5400000">
            <a:off x="2007126" y="1823319"/>
            <a:ext cx="160935" cy="2340000"/>
          </a:xfrm>
          <a:prstGeom prst="down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95" name="TextBox 94"/>
          <p:cNvSpPr txBox="1"/>
          <p:nvPr/>
        </p:nvSpPr>
        <p:spPr>
          <a:xfrm>
            <a:off x="408546" y="1812329"/>
            <a:ext cx="1472540" cy="332509"/>
          </a:xfrm>
          <a:prstGeom prst="rect">
            <a:avLst/>
          </a:prstGeom>
          <a:noFill/>
        </p:spPr>
        <p:txBody>
          <a:bodyPr wrap="square" lIns="0" tIns="0" rIns="0" bIns="0" rtlCol="0">
            <a:noAutofit/>
          </a:bodyPr>
          <a:lstStyle/>
          <a:p>
            <a:r>
              <a:rPr lang="en-GB" b="1" dirty="0">
                <a:cs typeface="Arial" pitchFamily="34" charset="0"/>
              </a:rPr>
              <a:t>Liver tissue</a:t>
            </a:r>
            <a:endParaRPr lang="sv-SE" b="1" dirty="0">
              <a:cs typeface="Arial" pitchFamily="34" charset="0"/>
            </a:endParaRPr>
          </a:p>
        </p:txBody>
      </p:sp>
      <p:sp>
        <p:nvSpPr>
          <p:cNvPr id="96" name="Rectangle 95"/>
          <p:cNvSpPr/>
          <p:nvPr/>
        </p:nvSpPr>
        <p:spPr>
          <a:xfrm>
            <a:off x="3835250" y="3714429"/>
            <a:ext cx="505267" cy="338554"/>
          </a:xfrm>
          <a:prstGeom prst="rect">
            <a:avLst/>
          </a:prstGeom>
        </p:spPr>
        <p:txBody>
          <a:bodyPr wrap="none">
            <a:spAutoFit/>
          </a:bodyPr>
          <a:lstStyle/>
          <a:p>
            <a:pPr algn="ctr"/>
            <a:r>
              <a:rPr lang="sv-SE" sz="800" dirty="0">
                <a:latin typeface="Helvetica" pitchFamily="34" charset="0"/>
              </a:rPr>
              <a:t>ADP[c]</a:t>
            </a:r>
          </a:p>
          <a:p>
            <a:pPr algn="ctr"/>
            <a:r>
              <a:rPr lang="en-GB" sz="800" dirty="0">
                <a:latin typeface="Helvetica" pitchFamily="34" charset="0"/>
              </a:rPr>
              <a:t>Pi</a:t>
            </a:r>
            <a:endParaRPr lang="sv-SE" sz="800" dirty="0">
              <a:latin typeface="Helvetica" pitchFamily="34" charset="0"/>
            </a:endParaRPr>
          </a:p>
        </p:txBody>
      </p:sp>
      <p:grpSp>
        <p:nvGrpSpPr>
          <p:cNvPr id="2" name="Group 96"/>
          <p:cNvGrpSpPr/>
          <p:nvPr/>
        </p:nvGrpSpPr>
        <p:grpSpPr>
          <a:xfrm>
            <a:off x="7221241" y="2933188"/>
            <a:ext cx="1711848" cy="1127052"/>
            <a:chOff x="7357721" y="1158948"/>
            <a:chExt cx="1711848" cy="1127052"/>
          </a:xfrm>
        </p:grpSpPr>
        <p:sp>
          <p:nvSpPr>
            <p:cNvPr id="98" name="TextBox 97"/>
            <p:cNvSpPr txBox="1"/>
            <p:nvPr/>
          </p:nvSpPr>
          <p:spPr>
            <a:xfrm>
              <a:off x="7825561" y="1158948"/>
              <a:ext cx="1244008" cy="1127052"/>
            </a:xfrm>
            <a:prstGeom prst="rect">
              <a:avLst/>
            </a:prstGeom>
            <a:noFill/>
          </p:spPr>
          <p:txBody>
            <a:bodyPr wrap="square" lIns="0" tIns="0" rIns="0" bIns="0" rtlCol="0">
              <a:noAutofit/>
            </a:bodyPr>
            <a:lstStyle/>
            <a:p>
              <a:r>
                <a:rPr lang="en-GB" sz="1400" b="1" dirty="0">
                  <a:latin typeface="Arial" pitchFamily="34" charset="0"/>
                  <a:cs typeface="Arial" pitchFamily="34" charset="0"/>
                </a:rPr>
                <a:t>Serine</a:t>
              </a:r>
            </a:p>
            <a:p>
              <a:r>
                <a:rPr lang="en-GB" sz="1400" b="1" dirty="0">
                  <a:latin typeface="Arial" pitchFamily="34" charset="0"/>
                  <a:cs typeface="Arial" pitchFamily="34" charset="0"/>
                </a:rPr>
                <a:t>Glycine</a:t>
              </a:r>
            </a:p>
            <a:p>
              <a:r>
                <a:rPr lang="en-GB" sz="1400" b="1" dirty="0" err="1">
                  <a:latin typeface="Arial" pitchFamily="34" charset="0"/>
                  <a:cs typeface="Arial" pitchFamily="34" charset="0"/>
                </a:rPr>
                <a:t>Betaine</a:t>
              </a:r>
              <a:endParaRPr lang="en-GB" sz="1400" b="1" dirty="0">
                <a:latin typeface="Arial" pitchFamily="34" charset="0"/>
                <a:cs typeface="Arial" pitchFamily="34" charset="0"/>
              </a:endParaRPr>
            </a:p>
            <a:p>
              <a:r>
                <a:rPr lang="en-GB" sz="1400" b="1" dirty="0" err="1">
                  <a:latin typeface="Arial" pitchFamily="34" charset="0"/>
                  <a:cs typeface="Arial" pitchFamily="34" charset="0"/>
                </a:rPr>
                <a:t>Nacetylglycine</a:t>
              </a:r>
              <a:endParaRPr lang="sv-SE" sz="1400" b="1" dirty="0">
                <a:latin typeface="Arial" pitchFamily="34" charset="0"/>
                <a:cs typeface="Arial" pitchFamily="34" charset="0"/>
              </a:endParaRPr>
            </a:p>
          </p:txBody>
        </p:sp>
        <p:sp>
          <p:nvSpPr>
            <p:cNvPr id="99" name="Down Arrow 98"/>
            <p:cNvSpPr/>
            <p:nvPr/>
          </p:nvSpPr>
          <p:spPr>
            <a:xfrm>
              <a:off x="7357721" y="1180219"/>
              <a:ext cx="382772" cy="871869"/>
            </a:xfrm>
            <a:prstGeom prst="down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sp>
        <p:nvSpPr>
          <p:cNvPr id="100" name="TextBox 99"/>
          <p:cNvSpPr txBox="1"/>
          <p:nvPr/>
        </p:nvSpPr>
        <p:spPr>
          <a:xfrm>
            <a:off x="7218218" y="4939584"/>
            <a:ext cx="1472540" cy="332509"/>
          </a:xfrm>
          <a:prstGeom prst="rect">
            <a:avLst/>
          </a:prstGeom>
          <a:noFill/>
        </p:spPr>
        <p:txBody>
          <a:bodyPr wrap="square" lIns="0" tIns="0" rIns="0" bIns="0" rtlCol="0">
            <a:noAutofit/>
          </a:bodyPr>
          <a:lstStyle/>
          <a:p>
            <a:pPr algn="ctr"/>
            <a:r>
              <a:rPr lang="en-GB" b="1" dirty="0">
                <a:solidFill>
                  <a:srgbClr val="FF0000"/>
                </a:solidFill>
                <a:cs typeface="Arial" pitchFamily="34" charset="0"/>
              </a:rPr>
              <a:t>Blood</a:t>
            </a:r>
            <a:endParaRPr lang="sv-SE" b="1" dirty="0">
              <a:solidFill>
                <a:srgbClr val="FF0000"/>
              </a:solidFill>
              <a:cs typeface="Arial" pitchFamily="34" charset="0"/>
            </a:endParaRPr>
          </a:p>
        </p:txBody>
      </p:sp>
      <p:sp>
        <p:nvSpPr>
          <p:cNvPr id="102" name="Title 4"/>
          <p:cNvSpPr txBox="1">
            <a:spLocks/>
          </p:cNvSpPr>
          <p:nvPr/>
        </p:nvSpPr>
        <p:spPr>
          <a:xfrm>
            <a:off x="28299" y="-38350"/>
            <a:ext cx="8100392" cy="954107"/>
          </a:xfrm>
          <a:prstGeom prst="rect">
            <a:avLst/>
          </a:prstGeom>
          <a:noFill/>
        </p:spPr>
        <p:txBody>
          <a:bodyPr vert="horz" wrap="square" lIns="91440" tIns="45720" rIns="91440" bIns="45720" rtlCol="0" anchor="ctr">
            <a:spAutoFit/>
          </a:bodyPr>
          <a:lstStyle/>
          <a:p>
            <a:pPr lvl="0" algn="ctr">
              <a:defRPr/>
            </a:pPr>
            <a:r>
              <a:rPr lang="en-US" sz="2800" b="1" dirty="0">
                <a:solidFill>
                  <a:srgbClr val="0000FF"/>
                </a:solidFill>
                <a:ea typeface="+mj-ea"/>
                <a:cs typeface="Times New Roman" pitchFamily="18" charset="0"/>
              </a:rPr>
              <a:t>Correlation of intracellular fluxes </a:t>
            </a:r>
          </a:p>
          <a:p>
            <a:pPr lvl="0" algn="ctr">
              <a:defRPr/>
            </a:pPr>
            <a:r>
              <a:rPr lang="en-US" sz="2800" b="1" dirty="0">
                <a:solidFill>
                  <a:srgbClr val="0000FF"/>
                </a:solidFill>
                <a:ea typeface="+mj-ea"/>
                <a:cs typeface="Times New Roman" pitchFamily="18" charset="0"/>
              </a:rPr>
              <a:t>with liver fat</a:t>
            </a:r>
          </a:p>
        </p:txBody>
      </p:sp>
      <p:sp>
        <p:nvSpPr>
          <p:cNvPr id="101" name="Rectangle 100"/>
          <p:cNvSpPr/>
          <p:nvPr/>
        </p:nvSpPr>
        <p:spPr>
          <a:xfrm>
            <a:off x="268768" y="5146093"/>
            <a:ext cx="970137" cy="276999"/>
          </a:xfrm>
          <a:prstGeom prst="rect">
            <a:avLst/>
          </a:prstGeom>
        </p:spPr>
        <p:txBody>
          <a:bodyPr wrap="none">
            <a:spAutoFit/>
          </a:bodyPr>
          <a:lstStyle/>
          <a:p>
            <a:pPr algn="ctr"/>
            <a:r>
              <a:rPr lang="sv-SE" sz="1200" b="1" dirty="0">
                <a:solidFill>
                  <a:srgbClr val="C00000"/>
                </a:solidFill>
                <a:latin typeface="Helvetica" pitchFamily="34" charset="0"/>
              </a:rPr>
              <a:t>Cytoplasm</a:t>
            </a:r>
          </a:p>
        </p:txBody>
      </p:sp>
      <p:sp>
        <p:nvSpPr>
          <p:cNvPr id="103" name="Rectangle 102"/>
          <p:cNvSpPr/>
          <p:nvPr/>
        </p:nvSpPr>
        <p:spPr>
          <a:xfrm>
            <a:off x="5556891" y="4165729"/>
            <a:ext cx="1152881" cy="276999"/>
          </a:xfrm>
          <a:prstGeom prst="rect">
            <a:avLst/>
          </a:prstGeom>
        </p:spPr>
        <p:txBody>
          <a:bodyPr wrap="none">
            <a:spAutoFit/>
          </a:bodyPr>
          <a:lstStyle/>
          <a:p>
            <a:pPr algn="ctr"/>
            <a:r>
              <a:rPr lang="sv-SE" sz="1200" b="1" dirty="0">
                <a:solidFill>
                  <a:srgbClr val="C00000"/>
                </a:solidFill>
                <a:latin typeface="Helvetica" pitchFamily="34" charset="0"/>
              </a:rPr>
              <a:t>Mitochondria</a:t>
            </a:r>
          </a:p>
        </p:txBody>
      </p:sp>
      <p:sp>
        <p:nvSpPr>
          <p:cNvPr id="104" name="TextBox 103"/>
          <p:cNvSpPr txBox="1"/>
          <p:nvPr/>
        </p:nvSpPr>
        <p:spPr>
          <a:xfrm>
            <a:off x="1233377" y="5688419"/>
            <a:ext cx="5528930" cy="369332"/>
          </a:xfrm>
          <a:prstGeom prst="rect">
            <a:avLst/>
          </a:prstGeom>
          <a:noFill/>
        </p:spPr>
        <p:txBody>
          <a:bodyPr wrap="square" rtlCol="0">
            <a:spAutoFit/>
          </a:bodyPr>
          <a:lstStyle/>
          <a:p>
            <a:r>
              <a:rPr lang="en-GB" dirty="0"/>
              <a:t>Blue colour indicates down regulation of the genes.</a:t>
            </a:r>
            <a:endParaRPr lang="sv-SE" dirty="0"/>
          </a:p>
        </p:txBody>
      </p:sp>
      <p:sp>
        <p:nvSpPr>
          <p:cNvPr id="106"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12</a:t>
            </a:fld>
            <a:endParaRPr lang="en-GB" sz="1400" dirty="0">
              <a:solidFill>
                <a:schemeClr val="bg1"/>
              </a:solidFill>
              <a:latin typeface="Arial"/>
              <a:cs typeface="Arial"/>
            </a:endParaRPr>
          </a:p>
        </p:txBody>
      </p:sp>
      <p:sp>
        <p:nvSpPr>
          <p:cNvPr id="105" name="TextBox 104"/>
          <p:cNvSpPr txBox="1"/>
          <p:nvPr/>
        </p:nvSpPr>
        <p:spPr>
          <a:xfrm>
            <a:off x="-13792" y="6510988"/>
            <a:ext cx="5035480" cy="307777"/>
          </a:xfrm>
          <a:prstGeom prst="rect">
            <a:avLst/>
          </a:prstGeom>
          <a:noFill/>
        </p:spPr>
        <p:txBody>
          <a:bodyPr wrap="square" rtlCol="0">
            <a:spAutoFit/>
          </a:bodyPr>
          <a:lstStyle/>
          <a:p>
            <a:r>
              <a:rPr lang="en-GB" sz="1400" dirty="0">
                <a:latin typeface="Helvetica" pitchFamily="34" charset="0"/>
              </a:rPr>
              <a:t>Mardinoglu et. al (2017), Mol. Syst. Bio., </a:t>
            </a:r>
            <a:r>
              <a:rPr lang="en-GB" sz="1400" b="1" dirty="0">
                <a:latin typeface="Helvetica" pitchFamily="34" charset="0"/>
              </a:rPr>
              <a:t>13</a:t>
            </a:r>
            <a:r>
              <a:rPr lang="en-GB" sz="1400" dirty="0">
                <a:latin typeface="Helvetica" pitchFamily="34" charset="0"/>
              </a:rPr>
              <a:t>:916</a:t>
            </a:r>
          </a:p>
        </p:txBody>
      </p:sp>
      <p:sp>
        <p:nvSpPr>
          <p:cNvPr id="108" name="Slide Number Placeholder 3"/>
          <p:cNvSpPr>
            <a:spLocks noGrp="1"/>
          </p:cNvSpPr>
          <p:nvPr>
            <p:ph type="sldNum" sz="quarter" idx="12"/>
          </p:nvPr>
        </p:nvSpPr>
        <p:spPr>
          <a:xfrm>
            <a:off x="6882727" y="6411401"/>
            <a:ext cx="2133600" cy="365125"/>
          </a:xfrm>
        </p:spPr>
        <p:txBody>
          <a:bodyPr/>
          <a:lstStyle/>
          <a:p>
            <a:fld id="{16E92535-E9D8-4DDA-83D0-380D5F2D29E9}" type="slidenum">
              <a:rPr lang="en-US" smtClean="0"/>
              <a:pPr/>
              <a:t>12</a:t>
            </a:fld>
            <a:endParaRPr lang="en-US"/>
          </a:p>
        </p:txBody>
      </p:sp>
      <p:pic>
        <p:nvPicPr>
          <p:cNvPr id="107" name="Picture 106"/>
          <p:cNvPicPr>
            <a:picLocks noChangeAspect="1"/>
          </p:cNvPicPr>
          <p:nvPr/>
        </p:nvPicPr>
        <p:blipFill>
          <a:blip r:embed="rId3"/>
          <a:stretch>
            <a:fillRect/>
          </a:stretch>
        </p:blipFill>
        <p:spPr>
          <a:xfrm>
            <a:off x="4428242" y="130332"/>
            <a:ext cx="2697623" cy="6629100"/>
          </a:xfrm>
          <a:prstGeom prst="rect">
            <a:avLst/>
          </a:prstGeom>
        </p:spPr>
      </p:pic>
    </p:spTree>
    <p:extLst>
      <p:ext uri="{BB962C8B-B14F-4D97-AF65-F5344CB8AC3E}">
        <p14:creationId xmlns:p14="http://schemas.microsoft.com/office/powerpoint/2010/main" val="264547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itle 1"/>
          <p:cNvSpPr txBox="1">
            <a:spLocks/>
          </p:cNvSpPr>
          <p:nvPr/>
        </p:nvSpPr>
        <p:spPr>
          <a:xfrm>
            <a:off x="153618" y="69782"/>
            <a:ext cx="7855219" cy="812033"/>
          </a:xfrm>
          <a:prstGeom prst="rect">
            <a:avLst/>
          </a:prstGeom>
        </p:spPr>
        <p:txBody>
          <a:bodyPr/>
          <a:lstStyle/>
          <a:p>
            <a:pPr lvl="0">
              <a:spcBef>
                <a:spcPct val="0"/>
              </a:spcBef>
            </a:pPr>
            <a:r>
              <a:rPr lang="en-GB" sz="2800" b="1" dirty="0" smtClean="0">
                <a:solidFill>
                  <a:srgbClr val="0000FF"/>
                </a:solidFill>
                <a:ea typeface="+mj-ea"/>
                <a:cs typeface="Arial"/>
              </a:rPr>
              <a:t>Difference between topology and stoichiometric matrix</a:t>
            </a:r>
            <a:endParaRPr lang="en-GB" sz="2800" b="1" dirty="0">
              <a:solidFill>
                <a:srgbClr val="0000FF"/>
              </a:solidFill>
              <a:ea typeface="+mj-ea"/>
              <a:cs typeface="Arial"/>
            </a:endParaRPr>
          </a:p>
        </p:txBody>
      </p:sp>
      <p:sp>
        <p:nvSpPr>
          <p:cNvPr id="2" name="Oval 1"/>
          <p:cNvSpPr/>
          <p:nvPr/>
        </p:nvSpPr>
        <p:spPr>
          <a:xfrm>
            <a:off x="3951926" y="2413878"/>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a:t>
            </a:r>
            <a:endParaRPr lang="en-US" b="1" dirty="0">
              <a:solidFill>
                <a:schemeClr val="tx1"/>
              </a:solidFill>
            </a:endParaRPr>
          </a:p>
        </p:txBody>
      </p:sp>
      <p:sp>
        <p:nvSpPr>
          <p:cNvPr id="6" name="Oval 5"/>
          <p:cNvSpPr/>
          <p:nvPr/>
        </p:nvSpPr>
        <p:spPr>
          <a:xfrm>
            <a:off x="3951926" y="3019122"/>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B</a:t>
            </a:r>
            <a:endParaRPr lang="en-US" b="1" dirty="0">
              <a:solidFill>
                <a:schemeClr val="tx1"/>
              </a:solidFill>
            </a:endParaRPr>
          </a:p>
        </p:txBody>
      </p:sp>
      <p:sp>
        <p:nvSpPr>
          <p:cNvPr id="7" name="Oval 6"/>
          <p:cNvSpPr/>
          <p:nvPr/>
        </p:nvSpPr>
        <p:spPr>
          <a:xfrm>
            <a:off x="3559294" y="3865259"/>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a:t>
            </a:r>
            <a:endParaRPr lang="en-US" b="1" dirty="0">
              <a:solidFill>
                <a:schemeClr val="tx1"/>
              </a:solidFill>
            </a:endParaRPr>
          </a:p>
        </p:txBody>
      </p:sp>
      <p:sp>
        <p:nvSpPr>
          <p:cNvPr id="8" name="Oval 7"/>
          <p:cNvSpPr/>
          <p:nvPr/>
        </p:nvSpPr>
        <p:spPr>
          <a:xfrm>
            <a:off x="4365158" y="3865259"/>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D</a:t>
            </a:r>
            <a:endParaRPr lang="en-US" b="1" dirty="0">
              <a:solidFill>
                <a:schemeClr val="tx1"/>
              </a:solidFill>
            </a:endParaRPr>
          </a:p>
        </p:txBody>
      </p:sp>
      <p:cxnSp>
        <p:nvCxnSpPr>
          <p:cNvPr id="10" name="Straight Arrow Connector 9"/>
          <p:cNvCxnSpPr>
            <a:endCxn id="6" idx="0"/>
          </p:cNvCxnSpPr>
          <p:nvPr/>
        </p:nvCxnSpPr>
        <p:spPr>
          <a:xfrm>
            <a:off x="4113563" y="2715456"/>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526794" y="4160823"/>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113563" y="2110212"/>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20930" y="4143309"/>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835225" y="3573301"/>
            <a:ext cx="278338"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113563" y="3573301"/>
            <a:ext cx="298937"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203416" y="2094361"/>
            <a:ext cx="609600" cy="307777"/>
          </a:xfrm>
          <a:prstGeom prst="rect">
            <a:avLst/>
          </a:prstGeom>
          <a:noFill/>
        </p:spPr>
        <p:txBody>
          <a:bodyPr wrap="square" rtlCol="0">
            <a:spAutoFit/>
          </a:bodyPr>
          <a:lstStyle/>
          <a:p>
            <a:r>
              <a:rPr lang="en-US" sz="1400" b="1" dirty="0" smtClean="0"/>
              <a:t>R1</a:t>
            </a:r>
            <a:endParaRPr lang="en-US" b="1" dirty="0"/>
          </a:p>
        </p:txBody>
      </p:sp>
      <p:sp>
        <p:nvSpPr>
          <p:cNvPr id="30" name="TextBox 29"/>
          <p:cNvSpPr txBox="1"/>
          <p:nvPr/>
        </p:nvSpPr>
        <p:spPr>
          <a:xfrm>
            <a:off x="4200905" y="2681077"/>
            <a:ext cx="609600" cy="307777"/>
          </a:xfrm>
          <a:prstGeom prst="rect">
            <a:avLst/>
          </a:prstGeom>
          <a:noFill/>
        </p:spPr>
        <p:txBody>
          <a:bodyPr wrap="square" rtlCol="0">
            <a:spAutoFit/>
          </a:bodyPr>
          <a:lstStyle/>
          <a:p>
            <a:r>
              <a:rPr lang="en-US" sz="1400" b="1" dirty="0" smtClean="0"/>
              <a:t>R2</a:t>
            </a:r>
            <a:endParaRPr lang="en-US" b="1" dirty="0"/>
          </a:p>
        </p:txBody>
      </p:sp>
      <p:sp>
        <p:nvSpPr>
          <p:cNvPr id="31" name="TextBox 30"/>
          <p:cNvSpPr txBox="1"/>
          <p:nvPr/>
        </p:nvSpPr>
        <p:spPr>
          <a:xfrm>
            <a:off x="4200905" y="3350843"/>
            <a:ext cx="609600" cy="307777"/>
          </a:xfrm>
          <a:prstGeom prst="rect">
            <a:avLst/>
          </a:prstGeom>
          <a:noFill/>
        </p:spPr>
        <p:txBody>
          <a:bodyPr wrap="square" rtlCol="0">
            <a:spAutoFit/>
          </a:bodyPr>
          <a:lstStyle/>
          <a:p>
            <a:r>
              <a:rPr lang="en-US" sz="1400" b="1" dirty="0" smtClean="0"/>
              <a:t>R3</a:t>
            </a:r>
            <a:endParaRPr lang="en-US" b="1" dirty="0"/>
          </a:p>
        </p:txBody>
      </p:sp>
      <p:sp>
        <p:nvSpPr>
          <p:cNvPr id="33" name="TextBox 32"/>
          <p:cNvSpPr txBox="1"/>
          <p:nvPr/>
        </p:nvSpPr>
        <p:spPr>
          <a:xfrm>
            <a:off x="3313214" y="4139379"/>
            <a:ext cx="609600" cy="307777"/>
          </a:xfrm>
          <a:prstGeom prst="rect">
            <a:avLst/>
          </a:prstGeom>
          <a:noFill/>
        </p:spPr>
        <p:txBody>
          <a:bodyPr wrap="square" rtlCol="0">
            <a:spAutoFit/>
          </a:bodyPr>
          <a:lstStyle/>
          <a:p>
            <a:r>
              <a:rPr lang="en-US" sz="1400" b="1" dirty="0" smtClean="0"/>
              <a:t>R4</a:t>
            </a:r>
            <a:endParaRPr lang="en-US" b="1" dirty="0"/>
          </a:p>
        </p:txBody>
      </p:sp>
      <p:sp>
        <p:nvSpPr>
          <p:cNvPr id="34" name="TextBox 33"/>
          <p:cNvSpPr txBox="1"/>
          <p:nvPr/>
        </p:nvSpPr>
        <p:spPr>
          <a:xfrm>
            <a:off x="4531008" y="4131289"/>
            <a:ext cx="609600" cy="307777"/>
          </a:xfrm>
          <a:prstGeom prst="rect">
            <a:avLst/>
          </a:prstGeom>
          <a:noFill/>
        </p:spPr>
        <p:txBody>
          <a:bodyPr wrap="square" rtlCol="0">
            <a:spAutoFit/>
          </a:bodyPr>
          <a:lstStyle/>
          <a:p>
            <a:r>
              <a:rPr lang="en-US" sz="1400" b="1" dirty="0" smtClean="0"/>
              <a:t>R5</a:t>
            </a:r>
            <a:endParaRPr lang="en-US" b="1" dirty="0"/>
          </a:p>
        </p:txBody>
      </p:sp>
      <p:cxnSp>
        <p:nvCxnSpPr>
          <p:cNvPr id="11" name="Straight Connector 10"/>
          <p:cNvCxnSpPr>
            <a:stCxn id="6" idx="4"/>
          </p:cNvCxnSpPr>
          <p:nvPr/>
        </p:nvCxnSpPr>
        <p:spPr>
          <a:xfrm>
            <a:off x="4113563" y="3314686"/>
            <a:ext cx="0" cy="258615"/>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953063" y="2550996"/>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a:t>
            </a:r>
            <a:endParaRPr lang="en-US" b="1" dirty="0">
              <a:solidFill>
                <a:schemeClr val="tx1"/>
              </a:solidFill>
            </a:endParaRPr>
          </a:p>
        </p:txBody>
      </p:sp>
      <p:sp>
        <p:nvSpPr>
          <p:cNvPr id="28" name="Oval 27"/>
          <p:cNvSpPr/>
          <p:nvPr/>
        </p:nvSpPr>
        <p:spPr>
          <a:xfrm>
            <a:off x="953063" y="3156240"/>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B</a:t>
            </a:r>
            <a:endParaRPr lang="en-US" b="1" dirty="0">
              <a:solidFill>
                <a:schemeClr val="tx1"/>
              </a:solidFill>
            </a:endParaRPr>
          </a:p>
        </p:txBody>
      </p:sp>
      <p:sp>
        <p:nvSpPr>
          <p:cNvPr id="29" name="Oval 28"/>
          <p:cNvSpPr/>
          <p:nvPr/>
        </p:nvSpPr>
        <p:spPr>
          <a:xfrm>
            <a:off x="560431" y="3734522"/>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a:t>
            </a:r>
            <a:endParaRPr lang="en-US" b="1" dirty="0">
              <a:solidFill>
                <a:schemeClr val="tx1"/>
              </a:solidFill>
            </a:endParaRPr>
          </a:p>
        </p:txBody>
      </p:sp>
      <p:sp>
        <p:nvSpPr>
          <p:cNvPr id="36" name="Oval 35"/>
          <p:cNvSpPr/>
          <p:nvPr/>
        </p:nvSpPr>
        <p:spPr>
          <a:xfrm>
            <a:off x="1366295" y="3734522"/>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D</a:t>
            </a:r>
            <a:endParaRPr lang="en-US" b="1" dirty="0">
              <a:solidFill>
                <a:schemeClr val="tx1"/>
              </a:solidFill>
            </a:endParaRPr>
          </a:p>
        </p:txBody>
      </p:sp>
      <p:cxnSp>
        <p:nvCxnSpPr>
          <p:cNvPr id="37" name="Straight Arrow Connector 36"/>
          <p:cNvCxnSpPr>
            <a:endCxn id="28" idx="0"/>
          </p:cNvCxnSpPr>
          <p:nvPr/>
        </p:nvCxnSpPr>
        <p:spPr>
          <a:xfrm>
            <a:off x="1114700" y="2852574"/>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27931" y="4030086"/>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1114700" y="2247330"/>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722067" y="4012572"/>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28" idx="4"/>
            <a:endCxn id="29" idx="7"/>
          </p:cNvCxnSpPr>
          <p:nvPr/>
        </p:nvCxnSpPr>
        <p:spPr>
          <a:xfrm flipH="1">
            <a:off x="836362" y="3451804"/>
            <a:ext cx="278338"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8" idx="4"/>
            <a:endCxn id="36" idx="1"/>
          </p:cNvCxnSpPr>
          <p:nvPr/>
        </p:nvCxnSpPr>
        <p:spPr>
          <a:xfrm>
            <a:off x="1114700" y="3451804"/>
            <a:ext cx="298937"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204553" y="2231479"/>
            <a:ext cx="609600" cy="307777"/>
          </a:xfrm>
          <a:prstGeom prst="rect">
            <a:avLst/>
          </a:prstGeom>
          <a:noFill/>
        </p:spPr>
        <p:txBody>
          <a:bodyPr wrap="square" rtlCol="0">
            <a:spAutoFit/>
          </a:bodyPr>
          <a:lstStyle/>
          <a:p>
            <a:r>
              <a:rPr lang="en-US" sz="1400" b="1" dirty="0" smtClean="0"/>
              <a:t>R1</a:t>
            </a:r>
            <a:endParaRPr lang="en-US" b="1" dirty="0"/>
          </a:p>
        </p:txBody>
      </p:sp>
      <p:sp>
        <p:nvSpPr>
          <p:cNvPr id="44" name="TextBox 43"/>
          <p:cNvSpPr txBox="1"/>
          <p:nvPr/>
        </p:nvSpPr>
        <p:spPr>
          <a:xfrm>
            <a:off x="1202042" y="2818195"/>
            <a:ext cx="609600" cy="307777"/>
          </a:xfrm>
          <a:prstGeom prst="rect">
            <a:avLst/>
          </a:prstGeom>
          <a:noFill/>
        </p:spPr>
        <p:txBody>
          <a:bodyPr wrap="square" rtlCol="0">
            <a:spAutoFit/>
          </a:bodyPr>
          <a:lstStyle/>
          <a:p>
            <a:r>
              <a:rPr lang="en-US" sz="1400" b="1" dirty="0" smtClean="0"/>
              <a:t>R2</a:t>
            </a:r>
            <a:endParaRPr lang="en-US" b="1" dirty="0"/>
          </a:p>
        </p:txBody>
      </p:sp>
      <p:sp>
        <p:nvSpPr>
          <p:cNvPr id="45" name="TextBox 44"/>
          <p:cNvSpPr txBox="1"/>
          <p:nvPr/>
        </p:nvSpPr>
        <p:spPr>
          <a:xfrm>
            <a:off x="594953" y="3389522"/>
            <a:ext cx="609600" cy="307777"/>
          </a:xfrm>
          <a:prstGeom prst="rect">
            <a:avLst/>
          </a:prstGeom>
          <a:noFill/>
        </p:spPr>
        <p:txBody>
          <a:bodyPr wrap="square" rtlCol="0">
            <a:spAutoFit/>
          </a:bodyPr>
          <a:lstStyle/>
          <a:p>
            <a:r>
              <a:rPr lang="en-US" sz="1400" b="1" dirty="0" smtClean="0"/>
              <a:t>R3</a:t>
            </a:r>
            <a:endParaRPr lang="en-US" b="1" dirty="0"/>
          </a:p>
        </p:txBody>
      </p:sp>
      <p:sp>
        <p:nvSpPr>
          <p:cNvPr id="46" name="TextBox 45"/>
          <p:cNvSpPr txBox="1"/>
          <p:nvPr/>
        </p:nvSpPr>
        <p:spPr>
          <a:xfrm>
            <a:off x="1231401" y="3376891"/>
            <a:ext cx="609600" cy="307777"/>
          </a:xfrm>
          <a:prstGeom prst="rect">
            <a:avLst/>
          </a:prstGeom>
          <a:noFill/>
        </p:spPr>
        <p:txBody>
          <a:bodyPr wrap="square" rtlCol="0">
            <a:spAutoFit/>
          </a:bodyPr>
          <a:lstStyle/>
          <a:p>
            <a:r>
              <a:rPr lang="en-US" sz="1400" b="1" dirty="0" smtClean="0"/>
              <a:t>R4</a:t>
            </a:r>
            <a:endParaRPr lang="en-US" b="1" dirty="0"/>
          </a:p>
        </p:txBody>
      </p:sp>
      <p:sp>
        <p:nvSpPr>
          <p:cNvPr id="47" name="TextBox 46"/>
          <p:cNvSpPr txBox="1"/>
          <p:nvPr/>
        </p:nvSpPr>
        <p:spPr>
          <a:xfrm>
            <a:off x="314351" y="4008642"/>
            <a:ext cx="609600" cy="307777"/>
          </a:xfrm>
          <a:prstGeom prst="rect">
            <a:avLst/>
          </a:prstGeom>
          <a:noFill/>
        </p:spPr>
        <p:txBody>
          <a:bodyPr wrap="square" rtlCol="0">
            <a:spAutoFit/>
          </a:bodyPr>
          <a:lstStyle/>
          <a:p>
            <a:r>
              <a:rPr lang="en-US" sz="1400" b="1" dirty="0" smtClean="0"/>
              <a:t>R5</a:t>
            </a:r>
            <a:endParaRPr lang="en-US" b="1" dirty="0"/>
          </a:p>
        </p:txBody>
      </p:sp>
      <p:sp>
        <p:nvSpPr>
          <p:cNvPr id="48" name="TextBox 47"/>
          <p:cNvSpPr txBox="1"/>
          <p:nvPr/>
        </p:nvSpPr>
        <p:spPr>
          <a:xfrm>
            <a:off x="1532145" y="4000552"/>
            <a:ext cx="609600" cy="307777"/>
          </a:xfrm>
          <a:prstGeom prst="rect">
            <a:avLst/>
          </a:prstGeom>
          <a:noFill/>
        </p:spPr>
        <p:txBody>
          <a:bodyPr wrap="square" rtlCol="0">
            <a:spAutoFit/>
          </a:bodyPr>
          <a:lstStyle/>
          <a:p>
            <a:r>
              <a:rPr lang="en-US" sz="1400" b="1" dirty="0" smtClean="0"/>
              <a:t>R6</a:t>
            </a:r>
            <a:endParaRPr lang="en-US" b="1" dirty="0"/>
          </a:p>
        </p:txBody>
      </p:sp>
      <p:sp>
        <p:nvSpPr>
          <p:cNvPr id="12" name="TextBox 11"/>
          <p:cNvSpPr txBox="1"/>
          <p:nvPr/>
        </p:nvSpPr>
        <p:spPr>
          <a:xfrm>
            <a:off x="2391641" y="2244958"/>
            <a:ext cx="1971876" cy="861774"/>
          </a:xfrm>
          <a:prstGeom prst="rect">
            <a:avLst/>
          </a:prstGeom>
          <a:noFill/>
        </p:spPr>
        <p:txBody>
          <a:bodyPr wrap="square" rtlCol="0">
            <a:spAutoFit/>
          </a:bodyPr>
          <a:lstStyle/>
          <a:p>
            <a:r>
              <a:rPr lang="en-US" sz="5000" dirty="0" smtClean="0"/>
              <a:t>?</a:t>
            </a:r>
            <a:endParaRPr lang="en-US" sz="5000" dirty="0"/>
          </a:p>
        </p:txBody>
      </p:sp>
      <p:sp>
        <p:nvSpPr>
          <p:cNvPr id="13" name="Left-Right Arrow 12"/>
          <p:cNvSpPr/>
          <p:nvPr/>
        </p:nvSpPr>
        <p:spPr>
          <a:xfrm>
            <a:off x="1864104" y="3055642"/>
            <a:ext cx="1619982" cy="638228"/>
          </a:xfrm>
          <a:prstGeom prst="leftRightArrow">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226858" y="2412389"/>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a:t>
            </a:r>
            <a:endParaRPr lang="en-US" b="1" dirty="0">
              <a:solidFill>
                <a:schemeClr val="tx1"/>
              </a:solidFill>
            </a:endParaRPr>
          </a:p>
        </p:txBody>
      </p:sp>
      <p:sp>
        <p:nvSpPr>
          <p:cNvPr id="82" name="Oval 81"/>
          <p:cNvSpPr/>
          <p:nvPr/>
        </p:nvSpPr>
        <p:spPr>
          <a:xfrm>
            <a:off x="7226858" y="3017633"/>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B</a:t>
            </a:r>
            <a:endParaRPr lang="en-US" b="1" dirty="0">
              <a:solidFill>
                <a:schemeClr val="tx1"/>
              </a:solidFill>
            </a:endParaRPr>
          </a:p>
        </p:txBody>
      </p:sp>
      <p:sp>
        <p:nvSpPr>
          <p:cNvPr id="83" name="Oval 82"/>
          <p:cNvSpPr/>
          <p:nvPr/>
        </p:nvSpPr>
        <p:spPr>
          <a:xfrm>
            <a:off x="6834226" y="3863770"/>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a:t>
            </a:r>
            <a:endParaRPr lang="en-US" b="1" dirty="0">
              <a:solidFill>
                <a:schemeClr val="tx1"/>
              </a:solidFill>
            </a:endParaRPr>
          </a:p>
        </p:txBody>
      </p:sp>
      <p:sp>
        <p:nvSpPr>
          <p:cNvPr id="84" name="Oval 83"/>
          <p:cNvSpPr/>
          <p:nvPr/>
        </p:nvSpPr>
        <p:spPr>
          <a:xfrm>
            <a:off x="7640090" y="3863770"/>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D</a:t>
            </a:r>
            <a:endParaRPr lang="en-US" b="1" dirty="0">
              <a:solidFill>
                <a:schemeClr val="tx1"/>
              </a:solidFill>
            </a:endParaRPr>
          </a:p>
        </p:txBody>
      </p:sp>
      <p:cxnSp>
        <p:nvCxnSpPr>
          <p:cNvPr id="85" name="Straight Arrow Connector 84"/>
          <p:cNvCxnSpPr>
            <a:endCxn id="82" idx="0"/>
          </p:cNvCxnSpPr>
          <p:nvPr/>
        </p:nvCxnSpPr>
        <p:spPr>
          <a:xfrm>
            <a:off x="7388495" y="2713967"/>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7801726" y="4159334"/>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7388495" y="2108723"/>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6995862" y="4141820"/>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a:off x="7110157" y="3571812"/>
            <a:ext cx="278338"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7388495" y="3571812"/>
            <a:ext cx="298937"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478348" y="2092872"/>
            <a:ext cx="609600" cy="307777"/>
          </a:xfrm>
          <a:prstGeom prst="rect">
            <a:avLst/>
          </a:prstGeom>
          <a:noFill/>
        </p:spPr>
        <p:txBody>
          <a:bodyPr wrap="square" rtlCol="0">
            <a:spAutoFit/>
          </a:bodyPr>
          <a:lstStyle/>
          <a:p>
            <a:r>
              <a:rPr lang="en-US" sz="1400" b="1" dirty="0" smtClean="0"/>
              <a:t>R1</a:t>
            </a:r>
            <a:endParaRPr lang="en-US" b="1" dirty="0"/>
          </a:p>
        </p:txBody>
      </p:sp>
      <p:sp>
        <p:nvSpPr>
          <p:cNvPr id="92" name="TextBox 91"/>
          <p:cNvSpPr txBox="1"/>
          <p:nvPr/>
        </p:nvSpPr>
        <p:spPr>
          <a:xfrm>
            <a:off x="7475837" y="2679588"/>
            <a:ext cx="609600" cy="307777"/>
          </a:xfrm>
          <a:prstGeom prst="rect">
            <a:avLst/>
          </a:prstGeom>
          <a:noFill/>
        </p:spPr>
        <p:txBody>
          <a:bodyPr wrap="square" rtlCol="0">
            <a:spAutoFit/>
          </a:bodyPr>
          <a:lstStyle/>
          <a:p>
            <a:r>
              <a:rPr lang="en-US" sz="1400" b="1" dirty="0" smtClean="0"/>
              <a:t>R2</a:t>
            </a:r>
            <a:endParaRPr lang="en-US" b="1" dirty="0"/>
          </a:p>
        </p:txBody>
      </p:sp>
      <p:sp>
        <p:nvSpPr>
          <p:cNvPr id="93" name="TextBox 92"/>
          <p:cNvSpPr txBox="1"/>
          <p:nvPr/>
        </p:nvSpPr>
        <p:spPr>
          <a:xfrm>
            <a:off x="7475837" y="3349354"/>
            <a:ext cx="609600" cy="307777"/>
          </a:xfrm>
          <a:prstGeom prst="rect">
            <a:avLst/>
          </a:prstGeom>
          <a:noFill/>
        </p:spPr>
        <p:txBody>
          <a:bodyPr wrap="square" rtlCol="0">
            <a:spAutoFit/>
          </a:bodyPr>
          <a:lstStyle/>
          <a:p>
            <a:r>
              <a:rPr lang="en-US" sz="1400" b="1" dirty="0" smtClean="0"/>
              <a:t>R3</a:t>
            </a:r>
            <a:endParaRPr lang="en-US" b="1" dirty="0"/>
          </a:p>
        </p:txBody>
      </p:sp>
      <p:sp>
        <p:nvSpPr>
          <p:cNvPr id="94" name="TextBox 93"/>
          <p:cNvSpPr txBox="1"/>
          <p:nvPr/>
        </p:nvSpPr>
        <p:spPr>
          <a:xfrm>
            <a:off x="6588146" y="4137890"/>
            <a:ext cx="609600" cy="307777"/>
          </a:xfrm>
          <a:prstGeom prst="rect">
            <a:avLst/>
          </a:prstGeom>
          <a:noFill/>
        </p:spPr>
        <p:txBody>
          <a:bodyPr wrap="square" rtlCol="0">
            <a:spAutoFit/>
          </a:bodyPr>
          <a:lstStyle/>
          <a:p>
            <a:r>
              <a:rPr lang="en-US" sz="1400" b="1" dirty="0" smtClean="0"/>
              <a:t>R4</a:t>
            </a:r>
            <a:endParaRPr lang="en-US" b="1" dirty="0"/>
          </a:p>
        </p:txBody>
      </p:sp>
      <p:sp>
        <p:nvSpPr>
          <p:cNvPr id="95" name="TextBox 94"/>
          <p:cNvSpPr txBox="1"/>
          <p:nvPr/>
        </p:nvSpPr>
        <p:spPr>
          <a:xfrm>
            <a:off x="7805940" y="4129800"/>
            <a:ext cx="609600" cy="307777"/>
          </a:xfrm>
          <a:prstGeom prst="rect">
            <a:avLst/>
          </a:prstGeom>
          <a:noFill/>
        </p:spPr>
        <p:txBody>
          <a:bodyPr wrap="square" rtlCol="0">
            <a:spAutoFit/>
          </a:bodyPr>
          <a:lstStyle/>
          <a:p>
            <a:r>
              <a:rPr lang="en-US" sz="1400" b="1" dirty="0" smtClean="0"/>
              <a:t>R5</a:t>
            </a:r>
            <a:endParaRPr lang="en-US" b="1" dirty="0"/>
          </a:p>
        </p:txBody>
      </p:sp>
      <p:cxnSp>
        <p:nvCxnSpPr>
          <p:cNvPr id="96" name="Straight Connector 95"/>
          <p:cNvCxnSpPr>
            <a:stCxn id="82" idx="4"/>
          </p:cNvCxnSpPr>
          <p:nvPr/>
        </p:nvCxnSpPr>
        <p:spPr>
          <a:xfrm>
            <a:off x="7388495" y="3313197"/>
            <a:ext cx="0" cy="258615"/>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5686450" y="2245974"/>
            <a:ext cx="1971876" cy="861774"/>
          </a:xfrm>
          <a:prstGeom prst="rect">
            <a:avLst/>
          </a:prstGeom>
          <a:noFill/>
        </p:spPr>
        <p:txBody>
          <a:bodyPr wrap="square" rtlCol="0">
            <a:spAutoFit/>
          </a:bodyPr>
          <a:lstStyle/>
          <a:p>
            <a:r>
              <a:rPr lang="en-US" sz="5000" dirty="0" smtClean="0"/>
              <a:t>?</a:t>
            </a:r>
            <a:endParaRPr lang="en-US" sz="5000" dirty="0"/>
          </a:p>
        </p:txBody>
      </p:sp>
      <p:sp>
        <p:nvSpPr>
          <p:cNvPr id="98" name="Left-Right Arrow 97"/>
          <p:cNvSpPr/>
          <p:nvPr/>
        </p:nvSpPr>
        <p:spPr>
          <a:xfrm>
            <a:off x="5158913" y="3056658"/>
            <a:ext cx="1619982" cy="638228"/>
          </a:xfrm>
          <a:prstGeom prst="leftRightArrow">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3593485" y="4817063"/>
            <a:ext cx="1547124" cy="369332"/>
          </a:xfrm>
          <a:prstGeom prst="rect">
            <a:avLst/>
          </a:prstGeom>
          <a:noFill/>
        </p:spPr>
        <p:txBody>
          <a:bodyPr wrap="square" rtlCol="0">
            <a:spAutoFit/>
          </a:bodyPr>
          <a:lstStyle/>
          <a:p>
            <a:r>
              <a:rPr lang="en-US" dirty="0" smtClean="0"/>
              <a:t>B = C+D</a:t>
            </a:r>
          </a:p>
        </p:txBody>
      </p:sp>
      <p:sp>
        <p:nvSpPr>
          <p:cNvPr id="100" name="TextBox 99"/>
          <p:cNvSpPr txBox="1"/>
          <p:nvPr/>
        </p:nvSpPr>
        <p:spPr>
          <a:xfrm>
            <a:off x="6884764" y="4817063"/>
            <a:ext cx="1547124" cy="369332"/>
          </a:xfrm>
          <a:prstGeom prst="rect">
            <a:avLst/>
          </a:prstGeom>
          <a:noFill/>
        </p:spPr>
        <p:txBody>
          <a:bodyPr wrap="square" rtlCol="0">
            <a:spAutoFit/>
          </a:bodyPr>
          <a:lstStyle/>
          <a:p>
            <a:r>
              <a:rPr lang="en-US" dirty="0" smtClean="0"/>
              <a:t>B = 2C+D</a:t>
            </a:r>
          </a:p>
        </p:txBody>
      </p:sp>
    </p:spTree>
    <p:extLst>
      <p:ext uri="{BB962C8B-B14F-4D97-AF65-F5344CB8AC3E}">
        <p14:creationId xmlns:p14="http://schemas.microsoft.com/office/powerpoint/2010/main" val="297719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81"/>
                                        </p:tgtEl>
                                        <p:attrNameLst>
                                          <p:attrName>style.visibility</p:attrName>
                                        </p:attrNameLst>
                                      </p:cBhvr>
                                      <p:to>
                                        <p:strVal val="visible"/>
                                      </p:to>
                                    </p:set>
                                    <p:anim calcmode="lin" valueType="num">
                                      <p:cBhvr additive="base">
                                        <p:cTn id="81" dur="500" fill="hold"/>
                                        <p:tgtEl>
                                          <p:spTgt spid="81"/>
                                        </p:tgtEl>
                                        <p:attrNameLst>
                                          <p:attrName>ppt_x</p:attrName>
                                        </p:attrNameLst>
                                      </p:cBhvr>
                                      <p:tavLst>
                                        <p:tav tm="0">
                                          <p:val>
                                            <p:strVal val="#ppt_x"/>
                                          </p:val>
                                        </p:tav>
                                        <p:tav tm="100000">
                                          <p:val>
                                            <p:strVal val="#ppt_x"/>
                                          </p:val>
                                        </p:tav>
                                      </p:tavLst>
                                    </p:anim>
                                    <p:anim calcmode="lin" valueType="num">
                                      <p:cBhvr additive="base">
                                        <p:cTn id="82" dur="500" fill="hold"/>
                                        <p:tgtEl>
                                          <p:spTgt spid="8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82"/>
                                        </p:tgtEl>
                                        <p:attrNameLst>
                                          <p:attrName>style.visibility</p:attrName>
                                        </p:attrNameLst>
                                      </p:cBhvr>
                                      <p:to>
                                        <p:strVal val="visible"/>
                                      </p:to>
                                    </p:set>
                                    <p:anim calcmode="lin" valueType="num">
                                      <p:cBhvr additive="base">
                                        <p:cTn id="85" dur="500" fill="hold"/>
                                        <p:tgtEl>
                                          <p:spTgt spid="82"/>
                                        </p:tgtEl>
                                        <p:attrNameLst>
                                          <p:attrName>ppt_x</p:attrName>
                                        </p:attrNameLst>
                                      </p:cBhvr>
                                      <p:tavLst>
                                        <p:tav tm="0">
                                          <p:val>
                                            <p:strVal val="#ppt_x"/>
                                          </p:val>
                                        </p:tav>
                                        <p:tav tm="100000">
                                          <p:val>
                                            <p:strVal val="#ppt_x"/>
                                          </p:val>
                                        </p:tav>
                                      </p:tavLst>
                                    </p:anim>
                                    <p:anim calcmode="lin" valueType="num">
                                      <p:cBhvr additive="base">
                                        <p:cTn id="86" dur="500" fill="hold"/>
                                        <p:tgtEl>
                                          <p:spTgt spid="8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83"/>
                                        </p:tgtEl>
                                        <p:attrNameLst>
                                          <p:attrName>style.visibility</p:attrName>
                                        </p:attrNameLst>
                                      </p:cBhvr>
                                      <p:to>
                                        <p:strVal val="visible"/>
                                      </p:to>
                                    </p:set>
                                    <p:anim calcmode="lin" valueType="num">
                                      <p:cBhvr additive="base">
                                        <p:cTn id="89" dur="500" fill="hold"/>
                                        <p:tgtEl>
                                          <p:spTgt spid="83"/>
                                        </p:tgtEl>
                                        <p:attrNameLst>
                                          <p:attrName>ppt_x</p:attrName>
                                        </p:attrNameLst>
                                      </p:cBhvr>
                                      <p:tavLst>
                                        <p:tav tm="0">
                                          <p:val>
                                            <p:strVal val="#ppt_x"/>
                                          </p:val>
                                        </p:tav>
                                        <p:tav tm="100000">
                                          <p:val>
                                            <p:strVal val="#ppt_x"/>
                                          </p:val>
                                        </p:tav>
                                      </p:tavLst>
                                    </p:anim>
                                    <p:anim calcmode="lin" valueType="num">
                                      <p:cBhvr additive="base">
                                        <p:cTn id="90" dur="500" fill="hold"/>
                                        <p:tgtEl>
                                          <p:spTgt spid="83"/>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84"/>
                                        </p:tgtEl>
                                        <p:attrNameLst>
                                          <p:attrName>style.visibility</p:attrName>
                                        </p:attrNameLst>
                                      </p:cBhvr>
                                      <p:to>
                                        <p:strVal val="visible"/>
                                      </p:to>
                                    </p:set>
                                    <p:anim calcmode="lin" valueType="num">
                                      <p:cBhvr additive="base">
                                        <p:cTn id="93" dur="500" fill="hold"/>
                                        <p:tgtEl>
                                          <p:spTgt spid="84"/>
                                        </p:tgtEl>
                                        <p:attrNameLst>
                                          <p:attrName>ppt_x</p:attrName>
                                        </p:attrNameLst>
                                      </p:cBhvr>
                                      <p:tavLst>
                                        <p:tav tm="0">
                                          <p:val>
                                            <p:strVal val="#ppt_x"/>
                                          </p:val>
                                        </p:tav>
                                        <p:tav tm="100000">
                                          <p:val>
                                            <p:strVal val="#ppt_x"/>
                                          </p:val>
                                        </p:tav>
                                      </p:tavLst>
                                    </p:anim>
                                    <p:anim calcmode="lin" valueType="num">
                                      <p:cBhvr additive="base">
                                        <p:cTn id="94" dur="500" fill="hold"/>
                                        <p:tgtEl>
                                          <p:spTgt spid="8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85"/>
                                        </p:tgtEl>
                                        <p:attrNameLst>
                                          <p:attrName>style.visibility</p:attrName>
                                        </p:attrNameLst>
                                      </p:cBhvr>
                                      <p:to>
                                        <p:strVal val="visible"/>
                                      </p:to>
                                    </p:set>
                                    <p:anim calcmode="lin" valueType="num">
                                      <p:cBhvr additive="base">
                                        <p:cTn id="97" dur="500" fill="hold"/>
                                        <p:tgtEl>
                                          <p:spTgt spid="85"/>
                                        </p:tgtEl>
                                        <p:attrNameLst>
                                          <p:attrName>ppt_x</p:attrName>
                                        </p:attrNameLst>
                                      </p:cBhvr>
                                      <p:tavLst>
                                        <p:tav tm="0">
                                          <p:val>
                                            <p:strVal val="#ppt_x"/>
                                          </p:val>
                                        </p:tav>
                                        <p:tav tm="100000">
                                          <p:val>
                                            <p:strVal val="#ppt_x"/>
                                          </p:val>
                                        </p:tav>
                                      </p:tavLst>
                                    </p:anim>
                                    <p:anim calcmode="lin" valueType="num">
                                      <p:cBhvr additive="base">
                                        <p:cTn id="98" dur="500" fill="hold"/>
                                        <p:tgtEl>
                                          <p:spTgt spid="8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86"/>
                                        </p:tgtEl>
                                        <p:attrNameLst>
                                          <p:attrName>style.visibility</p:attrName>
                                        </p:attrNameLst>
                                      </p:cBhvr>
                                      <p:to>
                                        <p:strVal val="visible"/>
                                      </p:to>
                                    </p:set>
                                    <p:anim calcmode="lin" valueType="num">
                                      <p:cBhvr additive="base">
                                        <p:cTn id="101" dur="500" fill="hold"/>
                                        <p:tgtEl>
                                          <p:spTgt spid="86"/>
                                        </p:tgtEl>
                                        <p:attrNameLst>
                                          <p:attrName>ppt_x</p:attrName>
                                        </p:attrNameLst>
                                      </p:cBhvr>
                                      <p:tavLst>
                                        <p:tav tm="0">
                                          <p:val>
                                            <p:strVal val="#ppt_x"/>
                                          </p:val>
                                        </p:tav>
                                        <p:tav tm="100000">
                                          <p:val>
                                            <p:strVal val="#ppt_x"/>
                                          </p:val>
                                        </p:tav>
                                      </p:tavLst>
                                    </p:anim>
                                    <p:anim calcmode="lin" valueType="num">
                                      <p:cBhvr additive="base">
                                        <p:cTn id="102" dur="500" fill="hold"/>
                                        <p:tgtEl>
                                          <p:spTgt spid="86"/>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87"/>
                                        </p:tgtEl>
                                        <p:attrNameLst>
                                          <p:attrName>style.visibility</p:attrName>
                                        </p:attrNameLst>
                                      </p:cBhvr>
                                      <p:to>
                                        <p:strVal val="visible"/>
                                      </p:to>
                                    </p:set>
                                    <p:anim calcmode="lin" valueType="num">
                                      <p:cBhvr additive="base">
                                        <p:cTn id="105" dur="500" fill="hold"/>
                                        <p:tgtEl>
                                          <p:spTgt spid="87"/>
                                        </p:tgtEl>
                                        <p:attrNameLst>
                                          <p:attrName>ppt_x</p:attrName>
                                        </p:attrNameLst>
                                      </p:cBhvr>
                                      <p:tavLst>
                                        <p:tav tm="0">
                                          <p:val>
                                            <p:strVal val="#ppt_x"/>
                                          </p:val>
                                        </p:tav>
                                        <p:tav tm="100000">
                                          <p:val>
                                            <p:strVal val="#ppt_x"/>
                                          </p:val>
                                        </p:tav>
                                      </p:tavLst>
                                    </p:anim>
                                    <p:anim calcmode="lin" valueType="num">
                                      <p:cBhvr additive="base">
                                        <p:cTn id="106" dur="500" fill="hold"/>
                                        <p:tgtEl>
                                          <p:spTgt spid="87"/>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88"/>
                                        </p:tgtEl>
                                        <p:attrNameLst>
                                          <p:attrName>style.visibility</p:attrName>
                                        </p:attrNameLst>
                                      </p:cBhvr>
                                      <p:to>
                                        <p:strVal val="visible"/>
                                      </p:to>
                                    </p:set>
                                    <p:anim calcmode="lin" valueType="num">
                                      <p:cBhvr additive="base">
                                        <p:cTn id="109" dur="500" fill="hold"/>
                                        <p:tgtEl>
                                          <p:spTgt spid="88"/>
                                        </p:tgtEl>
                                        <p:attrNameLst>
                                          <p:attrName>ppt_x</p:attrName>
                                        </p:attrNameLst>
                                      </p:cBhvr>
                                      <p:tavLst>
                                        <p:tav tm="0">
                                          <p:val>
                                            <p:strVal val="#ppt_x"/>
                                          </p:val>
                                        </p:tav>
                                        <p:tav tm="100000">
                                          <p:val>
                                            <p:strVal val="#ppt_x"/>
                                          </p:val>
                                        </p:tav>
                                      </p:tavLst>
                                    </p:anim>
                                    <p:anim calcmode="lin" valueType="num">
                                      <p:cBhvr additive="base">
                                        <p:cTn id="110" dur="500" fill="hold"/>
                                        <p:tgtEl>
                                          <p:spTgt spid="88"/>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89"/>
                                        </p:tgtEl>
                                        <p:attrNameLst>
                                          <p:attrName>style.visibility</p:attrName>
                                        </p:attrNameLst>
                                      </p:cBhvr>
                                      <p:to>
                                        <p:strVal val="visible"/>
                                      </p:to>
                                    </p:set>
                                    <p:anim calcmode="lin" valueType="num">
                                      <p:cBhvr additive="base">
                                        <p:cTn id="113" dur="500" fill="hold"/>
                                        <p:tgtEl>
                                          <p:spTgt spid="89"/>
                                        </p:tgtEl>
                                        <p:attrNameLst>
                                          <p:attrName>ppt_x</p:attrName>
                                        </p:attrNameLst>
                                      </p:cBhvr>
                                      <p:tavLst>
                                        <p:tav tm="0">
                                          <p:val>
                                            <p:strVal val="#ppt_x"/>
                                          </p:val>
                                        </p:tav>
                                        <p:tav tm="100000">
                                          <p:val>
                                            <p:strVal val="#ppt_x"/>
                                          </p:val>
                                        </p:tav>
                                      </p:tavLst>
                                    </p:anim>
                                    <p:anim calcmode="lin" valueType="num">
                                      <p:cBhvr additive="base">
                                        <p:cTn id="114" dur="500" fill="hold"/>
                                        <p:tgtEl>
                                          <p:spTgt spid="89"/>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90"/>
                                        </p:tgtEl>
                                        <p:attrNameLst>
                                          <p:attrName>style.visibility</p:attrName>
                                        </p:attrNameLst>
                                      </p:cBhvr>
                                      <p:to>
                                        <p:strVal val="visible"/>
                                      </p:to>
                                    </p:set>
                                    <p:anim calcmode="lin" valueType="num">
                                      <p:cBhvr additive="base">
                                        <p:cTn id="117" dur="500" fill="hold"/>
                                        <p:tgtEl>
                                          <p:spTgt spid="90"/>
                                        </p:tgtEl>
                                        <p:attrNameLst>
                                          <p:attrName>ppt_x</p:attrName>
                                        </p:attrNameLst>
                                      </p:cBhvr>
                                      <p:tavLst>
                                        <p:tav tm="0">
                                          <p:val>
                                            <p:strVal val="#ppt_x"/>
                                          </p:val>
                                        </p:tav>
                                        <p:tav tm="100000">
                                          <p:val>
                                            <p:strVal val="#ppt_x"/>
                                          </p:val>
                                        </p:tav>
                                      </p:tavLst>
                                    </p:anim>
                                    <p:anim calcmode="lin" valueType="num">
                                      <p:cBhvr additive="base">
                                        <p:cTn id="118" dur="500" fill="hold"/>
                                        <p:tgtEl>
                                          <p:spTgt spid="90"/>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91"/>
                                        </p:tgtEl>
                                        <p:attrNameLst>
                                          <p:attrName>style.visibility</p:attrName>
                                        </p:attrNameLst>
                                      </p:cBhvr>
                                      <p:to>
                                        <p:strVal val="visible"/>
                                      </p:to>
                                    </p:set>
                                    <p:anim calcmode="lin" valueType="num">
                                      <p:cBhvr additive="base">
                                        <p:cTn id="121" dur="500" fill="hold"/>
                                        <p:tgtEl>
                                          <p:spTgt spid="91"/>
                                        </p:tgtEl>
                                        <p:attrNameLst>
                                          <p:attrName>ppt_x</p:attrName>
                                        </p:attrNameLst>
                                      </p:cBhvr>
                                      <p:tavLst>
                                        <p:tav tm="0">
                                          <p:val>
                                            <p:strVal val="#ppt_x"/>
                                          </p:val>
                                        </p:tav>
                                        <p:tav tm="100000">
                                          <p:val>
                                            <p:strVal val="#ppt_x"/>
                                          </p:val>
                                        </p:tav>
                                      </p:tavLst>
                                    </p:anim>
                                    <p:anim calcmode="lin" valueType="num">
                                      <p:cBhvr additive="base">
                                        <p:cTn id="122" dur="500" fill="hold"/>
                                        <p:tgtEl>
                                          <p:spTgt spid="91"/>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92"/>
                                        </p:tgtEl>
                                        <p:attrNameLst>
                                          <p:attrName>style.visibility</p:attrName>
                                        </p:attrNameLst>
                                      </p:cBhvr>
                                      <p:to>
                                        <p:strVal val="visible"/>
                                      </p:to>
                                    </p:set>
                                    <p:anim calcmode="lin" valueType="num">
                                      <p:cBhvr additive="base">
                                        <p:cTn id="125" dur="500" fill="hold"/>
                                        <p:tgtEl>
                                          <p:spTgt spid="92"/>
                                        </p:tgtEl>
                                        <p:attrNameLst>
                                          <p:attrName>ppt_x</p:attrName>
                                        </p:attrNameLst>
                                      </p:cBhvr>
                                      <p:tavLst>
                                        <p:tav tm="0">
                                          <p:val>
                                            <p:strVal val="#ppt_x"/>
                                          </p:val>
                                        </p:tav>
                                        <p:tav tm="100000">
                                          <p:val>
                                            <p:strVal val="#ppt_x"/>
                                          </p:val>
                                        </p:tav>
                                      </p:tavLst>
                                    </p:anim>
                                    <p:anim calcmode="lin" valueType="num">
                                      <p:cBhvr additive="base">
                                        <p:cTn id="126" dur="500" fill="hold"/>
                                        <p:tgtEl>
                                          <p:spTgt spid="9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93"/>
                                        </p:tgtEl>
                                        <p:attrNameLst>
                                          <p:attrName>style.visibility</p:attrName>
                                        </p:attrNameLst>
                                      </p:cBhvr>
                                      <p:to>
                                        <p:strVal val="visible"/>
                                      </p:to>
                                    </p:set>
                                    <p:anim calcmode="lin" valueType="num">
                                      <p:cBhvr additive="base">
                                        <p:cTn id="129" dur="500" fill="hold"/>
                                        <p:tgtEl>
                                          <p:spTgt spid="93"/>
                                        </p:tgtEl>
                                        <p:attrNameLst>
                                          <p:attrName>ppt_x</p:attrName>
                                        </p:attrNameLst>
                                      </p:cBhvr>
                                      <p:tavLst>
                                        <p:tav tm="0">
                                          <p:val>
                                            <p:strVal val="#ppt_x"/>
                                          </p:val>
                                        </p:tav>
                                        <p:tav tm="100000">
                                          <p:val>
                                            <p:strVal val="#ppt_x"/>
                                          </p:val>
                                        </p:tav>
                                      </p:tavLst>
                                    </p:anim>
                                    <p:anim calcmode="lin" valueType="num">
                                      <p:cBhvr additive="base">
                                        <p:cTn id="130" dur="500" fill="hold"/>
                                        <p:tgtEl>
                                          <p:spTgt spid="93"/>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94"/>
                                        </p:tgtEl>
                                        <p:attrNameLst>
                                          <p:attrName>style.visibility</p:attrName>
                                        </p:attrNameLst>
                                      </p:cBhvr>
                                      <p:to>
                                        <p:strVal val="visible"/>
                                      </p:to>
                                    </p:set>
                                    <p:anim calcmode="lin" valueType="num">
                                      <p:cBhvr additive="base">
                                        <p:cTn id="133" dur="500" fill="hold"/>
                                        <p:tgtEl>
                                          <p:spTgt spid="94"/>
                                        </p:tgtEl>
                                        <p:attrNameLst>
                                          <p:attrName>ppt_x</p:attrName>
                                        </p:attrNameLst>
                                      </p:cBhvr>
                                      <p:tavLst>
                                        <p:tav tm="0">
                                          <p:val>
                                            <p:strVal val="#ppt_x"/>
                                          </p:val>
                                        </p:tav>
                                        <p:tav tm="100000">
                                          <p:val>
                                            <p:strVal val="#ppt_x"/>
                                          </p:val>
                                        </p:tav>
                                      </p:tavLst>
                                    </p:anim>
                                    <p:anim calcmode="lin" valueType="num">
                                      <p:cBhvr additive="base">
                                        <p:cTn id="134" dur="500" fill="hold"/>
                                        <p:tgtEl>
                                          <p:spTgt spid="94"/>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95"/>
                                        </p:tgtEl>
                                        <p:attrNameLst>
                                          <p:attrName>style.visibility</p:attrName>
                                        </p:attrNameLst>
                                      </p:cBhvr>
                                      <p:to>
                                        <p:strVal val="visible"/>
                                      </p:to>
                                    </p:set>
                                    <p:anim calcmode="lin" valueType="num">
                                      <p:cBhvr additive="base">
                                        <p:cTn id="137" dur="500" fill="hold"/>
                                        <p:tgtEl>
                                          <p:spTgt spid="95"/>
                                        </p:tgtEl>
                                        <p:attrNameLst>
                                          <p:attrName>ppt_x</p:attrName>
                                        </p:attrNameLst>
                                      </p:cBhvr>
                                      <p:tavLst>
                                        <p:tav tm="0">
                                          <p:val>
                                            <p:strVal val="#ppt_x"/>
                                          </p:val>
                                        </p:tav>
                                        <p:tav tm="100000">
                                          <p:val>
                                            <p:strVal val="#ppt_x"/>
                                          </p:val>
                                        </p:tav>
                                      </p:tavLst>
                                    </p:anim>
                                    <p:anim calcmode="lin" valueType="num">
                                      <p:cBhvr additive="base">
                                        <p:cTn id="138" dur="500" fill="hold"/>
                                        <p:tgtEl>
                                          <p:spTgt spid="95"/>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96"/>
                                        </p:tgtEl>
                                        <p:attrNameLst>
                                          <p:attrName>style.visibility</p:attrName>
                                        </p:attrNameLst>
                                      </p:cBhvr>
                                      <p:to>
                                        <p:strVal val="visible"/>
                                      </p:to>
                                    </p:set>
                                    <p:anim calcmode="lin" valueType="num">
                                      <p:cBhvr additive="base">
                                        <p:cTn id="141" dur="500" fill="hold"/>
                                        <p:tgtEl>
                                          <p:spTgt spid="96"/>
                                        </p:tgtEl>
                                        <p:attrNameLst>
                                          <p:attrName>ppt_x</p:attrName>
                                        </p:attrNameLst>
                                      </p:cBhvr>
                                      <p:tavLst>
                                        <p:tav tm="0">
                                          <p:val>
                                            <p:strVal val="#ppt_x"/>
                                          </p:val>
                                        </p:tav>
                                        <p:tav tm="100000">
                                          <p:val>
                                            <p:strVal val="#ppt_x"/>
                                          </p:val>
                                        </p:tav>
                                      </p:tavLst>
                                    </p:anim>
                                    <p:anim calcmode="lin" valueType="num">
                                      <p:cBhvr additive="base">
                                        <p:cTn id="142" dur="500" fill="hold"/>
                                        <p:tgtEl>
                                          <p:spTgt spid="9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97"/>
                                        </p:tgtEl>
                                        <p:attrNameLst>
                                          <p:attrName>style.visibility</p:attrName>
                                        </p:attrNameLst>
                                      </p:cBhvr>
                                      <p:to>
                                        <p:strVal val="visible"/>
                                      </p:to>
                                    </p:set>
                                    <p:anim calcmode="lin" valueType="num">
                                      <p:cBhvr additive="base">
                                        <p:cTn id="145" dur="500" fill="hold"/>
                                        <p:tgtEl>
                                          <p:spTgt spid="97"/>
                                        </p:tgtEl>
                                        <p:attrNameLst>
                                          <p:attrName>ppt_x</p:attrName>
                                        </p:attrNameLst>
                                      </p:cBhvr>
                                      <p:tavLst>
                                        <p:tav tm="0">
                                          <p:val>
                                            <p:strVal val="#ppt_x"/>
                                          </p:val>
                                        </p:tav>
                                        <p:tav tm="100000">
                                          <p:val>
                                            <p:strVal val="#ppt_x"/>
                                          </p:val>
                                        </p:tav>
                                      </p:tavLst>
                                    </p:anim>
                                    <p:anim calcmode="lin" valueType="num">
                                      <p:cBhvr additive="base">
                                        <p:cTn id="146" dur="500" fill="hold"/>
                                        <p:tgtEl>
                                          <p:spTgt spid="97"/>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98"/>
                                        </p:tgtEl>
                                        <p:attrNameLst>
                                          <p:attrName>style.visibility</p:attrName>
                                        </p:attrNameLst>
                                      </p:cBhvr>
                                      <p:to>
                                        <p:strVal val="visible"/>
                                      </p:to>
                                    </p:set>
                                    <p:anim calcmode="lin" valueType="num">
                                      <p:cBhvr additive="base">
                                        <p:cTn id="149" dur="500" fill="hold"/>
                                        <p:tgtEl>
                                          <p:spTgt spid="98"/>
                                        </p:tgtEl>
                                        <p:attrNameLst>
                                          <p:attrName>ppt_x</p:attrName>
                                        </p:attrNameLst>
                                      </p:cBhvr>
                                      <p:tavLst>
                                        <p:tav tm="0">
                                          <p:val>
                                            <p:strVal val="#ppt_x"/>
                                          </p:val>
                                        </p:tav>
                                        <p:tav tm="100000">
                                          <p:val>
                                            <p:strVal val="#ppt_x"/>
                                          </p:val>
                                        </p:tav>
                                      </p:tavLst>
                                    </p:anim>
                                    <p:anim calcmode="lin" valueType="num">
                                      <p:cBhvr additive="base">
                                        <p:cTn id="150"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27" grpId="0"/>
      <p:bldP spid="30" grpId="0"/>
      <p:bldP spid="31" grpId="0"/>
      <p:bldP spid="33" grpId="0"/>
      <p:bldP spid="34" grpId="0"/>
      <p:bldP spid="12" grpId="0"/>
      <p:bldP spid="13" grpId="0" animBg="1"/>
      <p:bldP spid="81" grpId="0" animBg="1"/>
      <p:bldP spid="82" grpId="0" animBg="1"/>
      <p:bldP spid="83" grpId="0" animBg="1"/>
      <p:bldP spid="84" grpId="0" animBg="1"/>
      <p:bldP spid="91" grpId="0"/>
      <p:bldP spid="92" grpId="0"/>
      <p:bldP spid="93" grpId="0"/>
      <p:bldP spid="94" grpId="0"/>
      <p:bldP spid="95" grpId="0"/>
      <p:bldP spid="97" grpId="0"/>
      <p:bldP spid="9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9936" y="1097279"/>
            <a:ext cx="7619699" cy="4620463"/>
          </a:xfrm>
          <a:prstGeom prst="rect">
            <a:avLst/>
          </a:prstGeom>
        </p:spPr>
      </p:pic>
      <p:sp>
        <p:nvSpPr>
          <p:cNvPr id="5" name="Title 1"/>
          <p:cNvSpPr txBox="1">
            <a:spLocks/>
          </p:cNvSpPr>
          <p:nvPr/>
        </p:nvSpPr>
        <p:spPr>
          <a:xfrm>
            <a:off x="117043" y="69782"/>
            <a:ext cx="6890920" cy="812033"/>
          </a:xfrm>
          <a:prstGeom prst="rect">
            <a:avLst/>
          </a:prstGeom>
        </p:spPr>
        <p:txBody>
          <a:bodyPr/>
          <a:lstStyle/>
          <a:p>
            <a:pPr lvl="0">
              <a:spcBef>
                <a:spcPct val="0"/>
              </a:spcBef>
            </a:pPr>
            <a:r>
              <a:rPr lang="en-GB" sz="2800" b="1" dirty="0" smtClean="0">
                <a:solidFill>
                  <a:srgbClr val="0000FF"/>
                </a:solidFill>
                <a:ea typeface="+mj-ea"/>
                <a:cs typeface="Arial"/>
              </a:rPr>
              <a:t>GEMs vs metabolic networks</a:t>
            </a:r>
            <a:endParaRPr lang="en-GB" sz="2800" b="1" dirty="0">
              <a:solidFill>
                <a:srgbClr val="0000FF"/>
              </a:solidFill>
              <a:ea typeface="+mj-ea"/>
              <a:cs typeface="Arial"/>
            </a:endParaRPr>
          </a:p>
        </p:txBody>
      </p:sp>
      <p:sp>
        <p:nvSpPr>
          <p:cNvPr id="3" name="TextBox 2"/>
          <p:cNvSpPr txBox="1"/>
          <p:nvPr/>
        </p:nvSpPr>
        <p:spPr>
          <a:xfrm>
            <a:off x="1550822" y="5793638"/>
            <a:ext cx="6291072" cy="646331"/>
          </a:xfrm>
          <a:prstGeom prst="rect">
            <a:avLst/>
          </a:prstGeom>
          <a:noFill/>
        </p:spPr>
        <p:txBody>
          <a:bodyPr wrap="square" rtlCol="0">
            <a:spAutoFit/>
          </a:bodyPr>
          <a:lstStyle/>
          <a:p>
            <a:r>
              <a:rPr lang="sv-SE" dirty="0" smtClean="0"/>
              <a:t>Metabolic networks with only topolocal info will miss ADP and ATP as required input and output, respectively</a:t>
            </a:r>
            <a:endParaRPr lang="en-US" dirty="0"/>
          </a:p>
        </p:txBody>
      </p:sp>
    </p:spTree>
    <p:extLst>
      <p:ext uri="{BB962C8B-B14F-4D97-AF65-F5344CB8AC3E}">
        <p14:creationId xmlns:p14="http://schemas.microsoft.com/office/powerpoint/2010/main" val="1933804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15</a:t>
            </a:fld>
            <a:endParaRPr lang="sv-SE"/>
          </a:p>
        </p:txBody>
      </p:sp>
      <p:pic>
        <p:nvPicPr>
          <p:cNvPr id="7" name="Content Placeholder 6"/>
          <p:cNvPicPr>
            <a:picLocks noGrp="1" noChangeAspect="1"/>
          </p:cNvPicPr>
          <p:nvPr>
            <p:ph idx="1"/>
          </p:nvPr>
        </p:nvPicPr>
        <p:blipFill>
          <a:blip r:embed="rId2"/>
          <a:stretch>
            <a:fillRect/>
          </a:stretch>
        </p:blipFill>
        <p:spPr>
          <a:xfrm>
            <a:off x="650799" y="2322550"/>
            <a:ext cx="7653451" cy="4033800"/>
          </a:xfrm>
          <a:prstGeom prst="rect">
            <a:avLst/>
          </a:prstGeom>
        </p:spPr>
      </p:pic>
      <p:sp>
        <p:nvSpPr>
          <p:cNvPr id="8" name="Title 1"/>
          <p:cNvSpPr txBox="1">
            <a:spLocks/>
          </p:cNvSpPr>
          <p:nvPr/>
        </p:nvSpPr>
        <p:spPr>
          <a:xfrm>
            <a:off x="117043" y="69782"/>
            <a:ext cx="6890920" cy="812033"/>
          </a:xfrm>
          <a:prstGeom prst="rect">
            <a:avLst/>
          </a:prstGeom>
        </p:spPr>
        <p:txBody>
          <a:bodyPr/>
          <a:lstStyle/>
          <a:p>
            <a:pPr lvl="0">
              <a:spcBef>
                <a:spcPct val="0"/>
              </a:spcBef>
            </a:pPr>
            <a:r>
              <a:rPr lang="en-GB" sz="2800" b="1" dirty="0" smtClean="0">
                <a:solidFill>
                  <a:srgbClr val="0000FF"/>
                </a:solidFill>
                <a:ea typeface="+mj-ea"/>
                <a:cs typeface="Arial"/>
              </a:rPr>
              <a:t>GEMs vs metabolic networks</a:t>
            </a:r>
            <a:endParaRPr lang="en-GB" sz="2800" b="1" dirty="0">
              <a:solidFill>
                <a:srgbClr val="0000FF"/>
              </a:solidFill>
              <a:ea typeface="+mj-ea"/>
              <a:cs typeface="Arial"/>
            </a:endParaRPr>
          </a:p>
        </p:txBody>
      </p:sp>
      <p:sp>
        <p:nvSpPr>
          <p:cNvPr id="9" name="TextBox 8"/>
          <p:cNvSpPr txBox="1"/>
          <p:nvPr/>
        </p:nvSpPr>
        <p:spPr>
          <a:xfrm>
            <a:off x="621359" y="1221639"/>
            <a:ext cx="7081113" cy="646331"/>
          </a:xfrm>
          <a:prstGeom prst="rect">
            <a:avLst/>
          </a:prstGeom>
          <a:noFill/>
        </p:spPr>
        <p:txBody>
          <a:bodyPr wrap="square" rtlCol="0">
            <a:spAutoFit/>
          </a:bodyPr>
          <a:lstStyle/>
          <a:p>
            <a:r>
              <a:rPr lang="sv-SE" dirty="0" smtClean="0"/>
              <a:t>Result shows that model based flux balance analysis exhibited better prediction compared to network based analysis</a:t>
            </a:r>
            <a:endParaRPr lang="sv-SE" dirty="0"/>
          </a:p>
        </p:txBody>
      </p:sp>
    </p:spTree>
    <p:extLst>
      <p:ext uri="{BB962C8B-B14F-4D97-AF65-F5344CB8AC3E}">
        <p14:creationId xmlns:p14="http://schemas.microsoft.com/office/powerpoint/2010/main" val="36656474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Reconstruction of genome-scale metabolic models</a:t>
            </a:r>
            <a:endParaRPr lang="en-GB" sz="2800" b="1" dirty="0">
              <a:solidFill>
                <a:srgbClr val="0000FF"/>
              </a:solidFill>
              <a:ea typeface="+mj-ea"/>
              <a:cs typeface="Arial"/>
            </a:endParaRPr>
          </a:p>
        </p:txBody>
      </p:sp>
      <p:sp>
        <p:nvSpPr>
          <p:cNvPr id="437" name="Slide Number Placeholder 2"/>
          <p:cNvSpPr txBox="1">
            <a:spLocks/>
          </p:cNvSpPr>
          <p:nvPr/>
        </p:nvSpPr>
        <p:spPr>
          <a:xfrm>
            <a:off x="8772092" y="6562822"/>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16</a:t>
            </a:fld>
            <a:endParaRPr lang="en-GB" sz="1400" dirty="0">
              <a:solidFill>
                <a:schemeClr val="bg1"/>
              </a:solidFill>
              <a:latin typeface="Arial"/>
              <a:cs typeface="Arial"/>
            </a:endParaRPr>
          </a:p>
        </p:txBody>
      </p:sp>
      <p:sp>
        <p:nvSpPr>
          <p:cNvPr id="510" name="Slide Number Placeholder 3"/>
          <p:cNvSpPr>
            <a:spLocks noGrp="1"/>
          </p:cNvSpPr>
          <p:nvPr>
            <p:ph type="sldNum" sz="quarter" idx="12"/>
          </p:nvPr>
        </p:nvSpPr>
        <p:spPr>
          <a:xfrm>
            <a:off x="6614864" y="6510707"/>
            <a:ext cx="2133600" cy="365125"/>
          </a:xfrm>
        </p:spPr>
        <p:txBody>
          <a:bodyPr/>
          <a:lstStyle/>
          <a:p>
            <a:fld id="{16E92535-E9D8-4DDA-83D0-380D5F2D29E9}" type="slidenum">
              <a:rPr lang="en-US" smtClean="0"/>
              <a:pPr/>
              <a:t>16</a:t>
            </a:fld>
            <a:endParaRPr lang="en-US"/>
          </a:p>
        </p:txBody>
      </p:sp>
      <p:pic>
        <p:nvPicPr>
          <p:cNvPr id="480" name="Picture 479"/>
          <p:cNvPicPr>
            <a:picLocks noChangeAspect="1"/>
          </p:cNvPicPr>
          <p:nvPr/>
        </p:nvPicPr>
        <p:blipFill>
          <a:blip r:embed="rId2"/>
          <a:stretch>
            <a:fillRect/>
          </a:stretch>
        </p:blipFill>
        <p:spPr>
          <a:xfrm>
            <a:off x="2603301" y="1680441"/>
            <a:ext cx="6322153" cy="4830266"/>
          </a:xfrm>
          <a:prstGeom prst="rect">
            <a:avLst/>
          </a:prstGeom>
        </p:spPr>
      </p:pic>
      <p:sp>
        <p:nvSpPr>
          <p:cNvPr id="481" name="Rectangle 480"/>
          <p:cNvSpPr/>
          <p:nvPr/>
        </p:nvSpPr>
        <p:spPr>
          <a:xfrm>
            <a:off x="168249" y="2297941"/>
            <a:ext cx="2435051" cy="2246769"/>
          </a:xfrm>
          <a:prstGeom prst="rect">
            <a:avLst/>
          </a:prstGeom>
        </p:spPr>
        <p:txBody>
          <a:bodyPr wrap="square">
            <a:spAutoFit/>
          </a:bodyPr>
          <a:lstStyle/>
          <a:p>
            <a:r>
              <a:rPr lang="en-US" sz="1000" dirty="0">
                <a:latin typeface="AdvPSA183"/>
              </a:rPr>
              <a:t>An organism’s </a:t>
            </a:r>
            <a:r>
              <a:rPr lang="en-US" sz="1000" dirty="0" err="1">
                <a:latin typeface="AdvPSA183"/>
              </a:rPr>
              <a:t>reactome</a:t>
            </a:r>
            <a:r>
              <a:rPr lang="en-US" sz="1000" dirty="0">
                <a:latin typeface="AdvPSA183"/>
              </a:rPr>
              <a:t> can be assembled </a:t>
            </a:r>
            <a:r>
              <a:rPr lang="en-US" sz="1000" dirty="0" smtClean="0">
                <a:latin typeface="AdvPSA183"/>
              </a:rPr>
              <a:t>in a </a:t>
            </a:r>
            <a:r>
              <a:rPr lang="en-US" sz="1000" dirty="0">
                <a:latin typeface="AdvPSA183"/>
              </a:rPr>
              <a:t>way that is analogous to </a:t>
            </a:r>
            <a:r>
              <a:rPr lang="en-US" sz="1000" dirty="0" smtClean="0">
                <a:latin typeface="AdvPSA183"/>
              </a:rPr>
              <a:t>DNA-sequencing assembly</a:t>
            </a:r>
            <a:r>
              <a:rPr lang="en-US" sz="1000" dirty="0">
                <a:latin typeface="AdvPSA183"/>
              </a:rPr>
              <a:t>. (Right to left) First the interacting </a:t>
            </a:r>
            <a:r>
              <a:rPr lang="en-US" sz="1000" dirty="0" smtClean="0">
                <a:latin typeface="AdvPSA183"/>
              </a:rPr>
              <a:t>compounds must </a:t>
            </a:r>
            <a:r>
              <a:rPr lang="en-US" sz="1000" dirty="0">
                <a:latin typeface="AdvPSA183"/>
              </a:rPr>
              <a:t>be identified. Then, the </a:t>
            </a:r>
            <a:r>
              <a:rPr lang="en-US" sz="1000" dirty="0" smtClean="0">
                <a:latin typeface="AdvPSA183"/>
              </a:rPr>
              <a:t>reactions acting </a:t>
            </a:r>
            <a:r>
              <a:rPr lang="en-US" sz="1000" dirty="0">
                <a:latin typeface="AdvPSA183"/>
              </a:rPr>
              <a:t>on these compounds </a:t>
            </a:r>
            <a:r>
              <a:rPr lang="en-US" sz="1000" dirty="0" smtClean="0">
                <a:latin typeface="AdvPSA183"/>
              </a:rPr>
              <a:t>are tabulated and the </a:t>
            </a:r>
            <a:r>
              <a:rPr lang="en-US" sz="1000" dirty="0">
                <a:latin typeface="AdvPSA183"/>
              </a:rPr>
              <a:t>protein that catalyzes the reaction and </a:t>
            </a:r>
            <a:r>
              <a:rPr lang="en-US" sz="1000" dirty="0" smtClean="0">
                <a:latin typeface="AdvPSA183"/>
              </a:rPr>
              <a:t>the corresponding open </a:t>
            </a:r>
            <a:r>
              <a:rPr lang="en-US" sz="1000" dirty="0">
                <a:latin typeface="AdvPSA183"/>
              </a:rPr>
              <a:t>reading frame is </a:t>
            </a:r>
            <a:r>
              <a:rPr lang="en-US" sz="1000" dirty="0" smtClean="0">
                <a:latin typeface="AdvPSA183"/>
              </a:rPr>
              <a:t>identified in </a:t>
            </a:r>
            <a:r>
              <a:rPr lang="en-US" sz="1000" dirty="0">
                <a:latin typeface="AdvPSA183"/>
              </a:rPr>
              <a:t>the organism of interest. These reactions </a:t>
            </a:r>
            <a:r>
              <a:rPr lang="en-US" sz="1000" dirty="0" smtClean="0">
                <a:latin typeface="AdvPSA183"/>
              </a:rPr>
              <a:t>are assembled </a:t>
            </a:r>
            <a:r>
              <a:rPr lang="en-US" sz="1000" dirty="0">
                <a:latin typeface="AdvPSA183"/>
              </a:rPr>
              <a:t>into pathways that can be laid </a:t>
            </a:r>
            <a:r>
              <a:rPr lang="en-US" sz="1000" dirty="0" smtClean="0">
                <a:latin typeface="AdvPSA183"/>
              </a:rPr>
              <a:t>out graphically </a:t>
            </a:r>
            <a:r>
              <a:rPr lang="en-US" sz="1000" dirty="0">
                <a:latin typeface="AdvPSA183"/>
              </a:rPr>
              <a:t>to visualize a cell’s metabolic map </a:t>
            </a:r>
            <a:r>
              <a:rPr lang="en-US" sz="1000" dirty="0" smtClean="0">
                <a:latin typeface="AdvPSA183"/>
              </a:rPr>
              <a:t>at the </a:t>
            </a:r>
            <a:r>
              <a:rPr lang="en-US" sz="1000" dirty="0">
                <a:latin typeface="AdvPSA183"/>
              </a:rPr>
              <a:t>genome scale.</a:t>
            </a:r>
            <a:endParaRPr lang="en-US" sz="2400" dirty="0"/>
          </a:p>
        </p:txBody>
      </p:sp>
    </p:spTree>
    <p:extLst>
      <p:ext uri="{BB962C8B-B14F-4D97-AF65-F5344CB8AC3E}">
        <p14:creationId xmlns:p14="http://schemas.microsoft.com/office/powerpoint/2010/main" val="2559562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Reconstruction of genome-scale metabolic models for human</a:t>
            </a:r>
            <a:endParaRPr lang="en-GB" sz="2800" b="1" dirty="0">
              <a:solidFill>
                <a:srgbClr val="0000FF"/>
              </a:solidFill>
              <a:ea typeface="+mj-ea"/>
              <a:cs typeface="Arial"/>
            </a:endParaRPr>
          </a:p>
        </p:txBody>
      </p:sp>
      <p:sp>
        <p:nvSpPr>
          <p:cNvPr id="437" name="Slide Number Placeholder 2"/>
          <p:cNvSpPr txBox="1">
            <a:spLocks/>
          </p:cNvSpPr>
          <p:nvPr/>
        </p:nvSpPr>
        <p:spPr>
          <a:xfrm>
            <a:off x="8772092" y="6562822"/>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17</a:t>
            </a:fld>
            <a:endParaRPr lang="en-GB" sz="1400" dirty="0">
              <a:solidFill>
                <a:schemeClr val="bg1"/>
              </a:solidFill>
              <a:latin typeface="Arial"/>
              <a:cs typeface="Arial"/>
            </a:endParaRPr>
          </a:p>
        </p:txBody>
      </p:sp>
      <p:sp>
        <p:nvSpPr>
          <p:cNvPr id="510" name="Slide Number Placeholder 3"/>
          <p:cNvSpPr>
            <a:spLocks noGrp="1"/>
          </p:cNvSpPr>
          <p:nvPr>
            <p:ph type="sldNum" sz="quarter" idx="12"/>
          </p:nvPr>
        </p:nvSpPr>
        <p:spPr>
          <a:xfrm>
            <a:off x="6614864" y="6510707"/>
            <a:ext cx="2133600" cy="365125"/>
          </a:xfrm>
        </p:spPr>
        <p:txBody>
          <a:bodyPr/>
          <a:lstStyle/>
          <a:p>
            <a:fld id="{16E92535-E9D8-4DDA-83D0-380D5F2D29E9}" type="slidenum">
              <a:rPr lang="en-US" smtClean="0"/>
              <a:pPr/>
              <a:t>17</a:t>
            </a:fld>
            <a:endParaRPr lang="en-US"/>
          </a:p>
        </p:txBody>
      </p:sp>
      <p:pic>
        <p:nvPicPr>
          <p:cNvPr id="479" name="Picture 478"/>
          <p:cNvPicPr>
            <a:picLocks noChangeAspect="1"/>
          </p:cNvPicPr>
          <p:nvPr/>
        </p:nvPicPr>
        <p:blipFill>
          <a:blip r:embed="rId2"/>
          <a:stretch>
            <a:fillRect/>
          </a:stretch>
        </p:blipFill>
        <p:spPr>
          <a:xfrm>
            <a:off x="302102" y="977168"/>
            <a:ext cx="8469990" cy="5585654"/>
          </a:xfrm>
          <a:prstGeom prst="rect">
            <a:avLst/>
          </a:prstGeom>
        </p:spPr>
      </p:pic>
    </p:spTree>
    <p:extLst>
      <p:ext uri="{BB962C8B-B14F-4D97-AF65-F5344CB8AC3E}">
        <p14:creationId xmlns:p14="http://schemas.microsoft.com/office/powerpoint/2010/main" val="234998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18</a:t>
            </a:fld>
            <a:endParaRPr lang="sv-SE"/>
          </a:p>
        </p:txBody>
      </p:sp>
      <p:pic>
        <p:nvPicPr>
          <p:cNvPr id="1026" name="Picture 2" descr="https://www.frontiersin.org/files/Articles/28942/fphys-03-00299-r9/image_m/fphys-03-00299-g001.jpg"/>
          <p:cNvPicPr>
            <a:picLocks noChangeAspect="1" noChangeArrowheads="1"/>
          </p:cNvPicPr>
          <p:nvPr/>
        </p:nvPicPr>
        <p:blipFill rotWithShape="1">
          <a:blip r:embed="rId2">
            <a:extLst>
              <a:ext uri="{28A0092B-C50C-407E-A947-70E740481C1C}">
                <a14:useLocalDpi xmlns:a14="http://schemas.microsoft.com/office/drawing/2010/main" val="0"/>
              </a:ext>
            </a:extLst>
          </a:blip>
          <a:srcRect t="6184" r="51066" b="63267"/>
          <a:stretch/>
        </p:blipFill>
        <p:spPr bwMode="auto">
          <a:xfrm>
            <a:off x="740091" y="2101512"/>
            <a:ext cx="3350805" cy="27871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frontiersin.org/files/Articles/28942/fphys-03-00299-r9/image_m/fphys-03-00299-g001.jpg"/>
          <p:cNvPicPr>
            <a:picLocks noChangeAspect="1" noChangeArrowheads="1"/>
          </p:cNvPicPr>
          <p:nvPr/>
        </p:nvPicPr>
        <p:blipFill rotWithShape="1">
          <a:blip r:embed="rId2">
            <a:extLst>
              <a:ext uri="{28A0092B-C50C-407E-A947-70E740481C1C}">
                <a14:useLocalDpi xmlns:a14="http://schemas.microsoft.com/office/drawing/2010/main" val="0"/>
              </a:ext>
            </a:extLst>
          </a:blip>
          <a:srcRect t="43298" r="51100" b="32982"/>
          <a:stretch/>
        </p:blipFill>
        <p:spPr bwMode="auto">
          <a:xfrm>
            <a:off x="4338647" y="2349469"/>
            <a:ext cx="3928853" cy="2539227"/>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Reconstruction of genome-scale metabolic </a:t>
            </a:r>
            <a:r>
              <a:rPr lang="en-GB" sz="2800" b="1" dirty="0" smtClean="0">
                <a:solidFill>
                  <a:srgbClr val="0000FF"/>
                </a:solidFill>
                <a:ea typeface="+mj-ea"/>
                <a:cs typeface="Arial"/>
              </a:rPr>
              <a:t>models</a:t>
            </a:r>
            <a:endParaRPr lang="en-GB" sz="2800" b="1" dirty="0">
              <a:solidFill>
                <a:srgbClr val="0000FF"/>
              </a:solidFill>
              <a:ea typeface="+mj-ea"/>
              <a:cs typeface="Arial"/>
            </a:endParaRPr>
          </a:p>
        </p:txBody>
      </p:sp>
    </p:spTree>
    <p:extLst>
      <p:ext uri="{BB962C8B-B14F-4D97-AF65-F5344CB8AC3E}">
        <p14:creationId xmlns:p14="http://schemas.microsoft.com/office/powerpoint/2010/main" val="30943529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628339" y="2507903"/>
            <a:ext cx="5444220" cy="3979486"/>
          </a:xfrm>
          <a:prstGeom prst="rect">
            <a:avLst/>
          </a:prstGeom>
        </p:spPr>
      </p:pic>
      <p:sp>
        <p:nvSpPr>
          <p:cNvPr id="4" name="Slide Number Placeholder 3"/>
          <p:cNvSpPr>
            <a:spLocks noGrp="1"/>
          </p:cNvSpPr>
          <p:nvPr>
            <p:ph type="sldNum" sz="quarter" idx="12"/>
          </p:nvPr>
        </p:nvSpPr>
        <p:spPr/>
        <p:txBody>
          <a:bodyPr/>
          <a:lstStyle/>
          <a:p>
            <a:fld id="{97DED537-10C4-8C40-8E87-51060FF45365}" type="slidenum">
              <a:rPr lang="sv-SE" smtClean="0"/>
              <a:pPr/>
              <a:t>19</a:t>
            </a:fld>
            <a:endParaRPr lang="sv-SE"/>
          </a:p>
        </p:txBody>
      </p:sp>
      <p:sp>
        <p:nvSpPr>
          <p:cNvPr id="6"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INIT algorithm</a:t>
            </a:r>
            <a:endParaRPr lang="en-GB" sz="2800" b="1" dirty="0">
              <a:solidFill>
                <a:srgbClr val="0000FF"/>
              </a:solidFill>
              <a:ea typeface="+mj-ea"/>
              <a:cs typeface="Arial"/>
            </a:endParaRPr>
          </a:p>
        </p:txBody>
      </p:sp>
      <p:sp>
        <p:nvSpPr>
          <p:cNvPr id="7" name="Rectangle 6"/>
          <p:cNvSpPr/>
          <p:nvPr/>
        </p:nvSpPr>
        <p:spPr>
          <a:xfrm>
            <a:off x="179222" y="1183944"/>
            <a:ext cx="8672524" cy="1384995"/>
          </a:xfrm>
          <a:prstGeom prst="rect">
            <a:avLst/>
          </a:prstGeom>
        </p:spPr>
        <p:txBody>
          <a:bodyPr wrap="square">
            <a:spAutoFit/>
          </a:bodyPr>
          <a:lstStyle/>
          <a:p>
            <a:pPr algn="just"/>
            <a:r>
              <a:rPr lang="en-US" sz="1200" dirty="0">
                <a:latin typeface="AdvP403A40"/>
              </a:rPr>
              <a:t>The hierarchical structure of GEMs is characterized by its </a:t>
            </a:r>
            <a:r>
              <a:rPr lang="en-US" sz="1200" dirty="0" smtClean="0">
                <a:latin typeface="AdvP403A40"/>
              </a:rPr>
              <a:t>gene-transcript-protein reaction (GTPR</a:t>
            </a:r>
            <a:r>
              <a:rPr lang="en-US" sz="1200" dirty="0">
                <a:latin typeface="AdvP403A40"/>
              </a:rPr>
              <a:t>) associations. In GEMs, each metabolic reaction is associated to one or more enzymes, which in turn are associated to transcripts </a:t>
            </a:r>
            <a:r>
              <a:rPr lang="en-US" sz="1200" dirty="0" smtClean="0">
                <a:latin typeface="AdvP403A40"/>
              </a:rPr>
              <a:t>and genes</a:t>
            </a:r>
            <a:r>
              <a:rPr lang="en-US" sz="1200" dirty="0">
                <a:latin typeface="AdvP403A40"/>
              </a:rPr>
              <a:t>. Depending on the evidence for presence/absence of a given enzyme/gene in a cell type, a score can be calculated for the reaction(s) </a:t>
            </a:r>
            <a:r>
              <a:rPr lang="en-US" sz="1200" dirty="0" smtClean="0">
                <a:latin typeface="AdvP403A40"/>
              </a:rPr>
              <a:t>catalyzed by </a:t>
            </a:r>
            <a:r>
              <a:rPr lang="en-US" sz="1200" dirty="0">
                <a:latin typeface="AdvP403A40"/>
              </a:rPr>
              <a:t>that enzyme. The HPA evidence scores are illustrated as red, light, medium and dark green representing </a:t>
            </a:r>
            <a:r>
              <a:rPr lang="en-US" sz="1200" dirty="0" smtClean="0">
                <a:latin typeface="AdvP403A40"/>
              </a:rPr>
              <a:t>negative</a:t>
            </a:r>
            <a:r>
              <a:rPr lang="en-US" sz="1200" dirty="0">
                <a:latin typeface="AdvP403A40"/>
              </a:rPr>
              <a:t>, weak, moderate and </a:t>
            </a:r>
            <a:r>
              <a:rPr lang="en-US" sz="1200" dirty="0" smtClean="0">
                <a:latin typeface="AdvP403A40"/>
              </a:rPr>
              <a:t>strong evidence</a:t>
            </a:r>
            <a:r>
              <a:rPr lang="en-US" sz="1200" dirty="0">
                <a:latin typeface="AdvP403A40"/>
              </a:rPr>
              <a:t>, respectively. The transcriptome evidence scores (</a:t>
            </a:r>
            <a:r>
              <a:rPr lang="en-US" sz="1200" dirty="0" err="1">
                <a:latin typeface="AdvP403A40"/>
              </a:rPr>
              <a:t>GeneX</a:t>
            </a:r>
            <a:r>
              <a:rPr lang="en-US" sz="1200" dirty="0">
                <a:latin typeface="AdvP403A40"/>
              </a:rPr>
              <a:t>), which are illustrated as red, light, medium, and dark </a:t>
            </a:r>
            <a:r>
              <a:rPr lang="en-US" sz="1200" dirty="0" smtClean="0">
                <a:latin typeface="AdvP403A40"/>
              </a:rPr>
              <a:t>blue representing low, medium </a:t>
            </a:r>
            <a:r>
              <a:rPr lang="en-US" sz="1200" dirty="0">
                <a:latin typeface="AdvP403A40"/>
              </a:rPr>
              <a:t>and high expression, respectively. No evidence is present as white object. </a:t>
            </a:r>
            <a:endParaRPr lang="en-US" sz="1200" dirty="0"/>
          </a:p>
        </p:txBody>
      </p:sp>
      <p:sp>
        <p:nvSpPr>
          <p:cNvPr id="8" name="TextBox 7"/>
          <p:cNvSpPr txBox="1"/>
          <p:nvPr/>
        </p:nvSpPr>
        <p:spPr>
          <a:xfrm>
            <a:off x="168250" y="2568939"/>
            <a:ext cx="3573476" cy="2308324"/>
          </a:xfrm>
          <a:prstGeom prst="rect">
            <a:avLst/>
          </a:prstGeom>
          <a:noFill/>
        </p:spPr>
        <p:txBody>
          <a:bodyPr wrap="square" rtlCol="0">
            <a:spAutoFit/>
          </a:bodyPr>
          <a:lstStyle/>
          <a:p>
            <a:pPr algn="just"/>
            <a:r>
              <a:rPr lang="en-US" sz="1200" dirty="0">
                <a:latin typeface="AdvP403A40"/>
              </a:rPr>
              <a:t>For some metabolites (yellow filled circle), </a:t>
            </a:r>
            <a:r>
              <a:rPr lang="en-US" sz="1200" dirty="0" err="1">
                <a:latin typeface="AdvP403A40"/>
              </a:rPr>
              <a:t>metabolomic</a:t>
            </a:r>
            <a:r>
              <a:rPr lang="en-US" sz="1200" dirty="0">
                <a:latin typeface="AdvP403A40"/>
              </a:rPr>
              <a:t> data are available to prove that they are present in the considered cell type. The aim of the algorithm is to find a sub-network in which the involved genes/proteins have strong evidence supporting their presence in the cell type under consideration. This is done by maximizing the sum of evidence scores. All the included reactions should be able to carry a flux and all the metabolites observed experimentally should be synthesized from precursors that the cell is known to take up.</a:t>
            </a:r>
            <a:endParaRPr lang="en-US" sz="1200" dirty="0"/>
          </a:p>
        </p:txBody>
      </p:sp>
    </p:spTree>
    <p:extLst>
      <p:ext uri="{BB962C8B-B14F-4D97-AF65-F5344CB8AC3E}">
        <p14:creationId xmlns:p14="http://schemas.microsoft.com/office/powerpoint/2010/main" val="3305950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Genome-scale </a:t>
            </a:r>
            <a:r>
              <a:rPr lang="en-GB" sz="2800" b="1" dirty="0">
                <a:solidFill>
                  <a:srgbClr val="0000FF"/>
                </a:solidFill>
                <a:ea typeface="+mj-ea"/>
                <a:cs typeface="Arial"/>
              </a:rPr>
              <a:t>m</a:t>
            </a:r>
            <a:r>
              <a:rPr lang="en-GB" sz="2800" b="1" dirty="0" smtClean="0">
                <a:solidFill>
                  <a:srgbClr val="0000FF"/>
                </a:solidFill>
                <a:ea typeface="+mj-ea"/>
                <a:cs typeface="Arial"/>
              </a:rPr>
              <a:t>etabolic models (GEMs)</a:t>
            </a:r>
            <a:endParaRPr lang="en-GB" sz="2800" b="1" dirty="0">
              <a:solidFill>
                <a:srgbClr val="0000FF"/>
              </a:solidFill>
              <a:ea typeface="+mj-ea"/>
              <a:cs typeface="Arial"/>
            </a:endParaRPr>
          </a:p>
        </p:txBody>
      </p:sp>
      <p:sp>
        <p:nvSpPr>
          <p:cNvPr id="437" name="Slide Number Placeholder 2"/>
          <p:cNvSpPr txBox="1">
            <a:spLocks/>
          </p:cNvSpPr>
          <p:nvPr/>
        </p:nvSpPr>
        <p:spPr>
          <a:xfrm>
            <a:off x="8772092" y="6562822"/>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a:t>
            </a:fld>
            <a:endParaRPr lang="en-GB" sz="1400" dirty="0">
              <a:solidFill>
                <a:schemeClr val="bg1"/>
              </a:solidFill>
              <a:latin typeface="Arial"/>
              <a:cs typeface="Arial"/>
            </a:endParaRPr>
          </a:p>
        </p:txBody>
      </p:sp>
      <p:sp>
        <p:nvSpPr>
          <p:cNvPr id="510" name="Slide Number Placeholder 3"/>
          <p:cNvSpPr>
            <a:spLocks noGrp="1"/>
          </p:cNvSpPr>
          <p:nvPr>
            <p:ph type="sldNum" sz="quarter" idx="12"/>
          </p:nvPr>
        </p:nvSpPr>
        <p:spPr>
          <a:xfrm>
            <a:off x="6614864" y="6510707"/>
            <a:ext cx="2133600" cy="365125"/>
          </a:xfrm>
        </p:spPr>
        <p:txBody>
          <a:bodyPr/>
          <a:lstStyle/>
          <a:p>
            <a:fld id="{16E92535-E9D8-4DDA-83D0-380D5F2D29E9}" type="slidenum">
              <a:rPr lang="en-US" smtClean="0"/>
              <a:pPr/>
              <a:t>2</a:t>
            </a:fld>
            <a:endParaRPr lang="en-US"/>
          </a:p>
        </p:txBody>
      </p:sp>
      <p:sp>
        <p:nvSpPr>
          <p:cNvPr id="490" name="TextBox 489"/>
          <p:cNvSpPr txBox="1"/>
          <p:nvPr/>
        </p:nvSpPr>
        <p:spPr>
          <a:xfrm>
            <a:off x="1229658" y="2104654"/>
            <a:ext cx="6452006" cy="3139321"/>
          </a:xfrm>
          <a:prstGeom prst="rect">
            <a:avLst/>
          </a:prstGeom>
          <a:noFill/>
        </p:spPr>
        <p:txBody>
          <a:bodyPr wrap="square" rtlCol="0">
            <a:spAutoFit/>
          </a:bodyPr>
          <a:lstStyle/>
          <a:p>
            <a:pPr marL="342900" indent="-342900">
              <a:buFontTx/>
              <a:buAutoNum type="arabicPeriod"/>
            </a:pPr>
            <a:r>
              <a:rPr lang="sv-SE" dirty="0"/>
              <a:t>Concept of </a:t>
            </a:r>
            <a:r>
              <a:rPr lang="sv-SE" dirty="0" smtClean="0"/>
              <a:t>GEMs</a:t>
            </a:r>
            <a:endParaRPr lang="sv-SE" dirty="0"/>
          </a:p>
          <a:p>
            <a:pPr marL="342900" indent="-342900">
              <a:buAutoNum type="arabicPeriod"/>
            </a:pPr>
            <a:endParaRPr lang="sv-SE" dirty="0" smtClean="0"/>
          </a:p>
          <a:p>
            <a:pPr marL="342900" indent="-342900">
              <a:buFontTx/>
              <a:buAutoNum type="arabicPeriod"/>
            </a:pPr>
            <a:r>
              <a:rPr lang="sv-SE" dirty="0"/>
              <a:t>Flux balance </a:t>
            </a:r>
            <a:r>
              <a:rPr lang="sv-SE" dirty="0" smtClean="0"/>
              <a:t>analysis</a:t>
            </a:r>
          </a:p>
          <a:p>
            <a:pPr marL="342900" indent="-342900">
              <a:buFontTx/>
              <a:buAutoNum type="arabicPeriod"/>
            </a:pPr>
            <a:endParaRPr lang="sv-SE" dirty="0"/>
          </a:p>
          <a:p>
            <a:pPr marL="342900" indent="-342900">
              <a:buFontTx/>
              <a:buAutoNum type="arabicPeriod"/>
            </a:pPr>
            <a:r>
              <a:rPr lang="sv-SE" dirty="0" smtClean="0"/>
              <a:t>GEMs vs metabolic networks</a:t>
            </a:r>
            <a:endParaRPr lang="sv-SE" dirty="0"/>
          </a:p>
          <a:p>
            <a:pPr marL="342900" indent="-342900">
              <a:buAutoNum type="arabicPeriod"/>
            </a:pPr>
            <a:endParaRPr lang="sv-SE" dirty="0" smtClean="0"/>
          </a:p>
          <a:p>
            <a:pPr marL="342900" indent="-342900">
              <a:buAutoNum type="arabicPeriod"/>
            </a:pPr>
            <a:r>
              <a:rPr lang="sv-SE" dirty="0" smtClean="0"/>
              <a:t>Reconstruction of GEMs</a:t>
            </a:r>
            <a:endParaRPr lang="sv-SE" dirty="0"/>
          </a:p>
          <a:p>
            <a:pPr marL="342900" indent="-342900">
              <a:buAutoNum type="arabicPeriod"/>
            </a:pPr>
            <a:endParaRPr lang="sv-SE" dirty="0"/>
          </a:p>
          <a:p>
            <a:pPr marL="342900" indent="-342900">
              <a:buAutoNum type="arabicPeriod"/>
            </a:pPr>
            <a:r>
              <a:rPr lang="sv-SE" dirty="0" smtClean="0"/>
              <a:t>Gene essentiality anlaysis</a:t>
            </a:r>
          </a:p>
          <a:p>
            <a:pPr marL="342900" indent="-342900">
              <a:buAutoNum type="arabicPeriod"/>
            </a:pPr>
            <a:endParaRPr lang="sv-SE" dirty="0"/>
          </a:p>
          <a:p>
            <a:pPr marL="342900" indent="-342900">
              <a:buAutoNum type="arabicPeriod"/>
            </a:pPr>
            <a:r>
              <a:rPr lang="sv-SE" dirty="0" smtClean="0"/>
              <a:t>Reporter metabolite anlaysis</a:t>
            </a:r>
            <a:endParaRPr lang="sv-SE" dirty="0" smtClean="0"/>
          </a:p>
        </p:txBody>
      </p:sp>
    </p:spTree>
    <p:extLst>
      <p:ext uri="{BB962C8B-B14F-4D97-AF65-F5344CB8AC3E}">
        <p14:creationId xmlns:p14="http://schemas.microsoft.com/office/powerpoint/2010/main" val="30506474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20</a:t>
            </a:fld>
            <a:endParaRPr lang="sv-SE"/>
          </a:p>
        </p:txBody>
      </p:sp>
      <p:sp>
        <p:nvSpPr>
          <p:cNvPr id="6"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Task driven INIT</a:t>
            </a:r>
            <a:endParaRPr lang="en-GB" sz="2800" b="1" dirty="0">
              <a:solidFill>
                <a:srgbClr val="0000FF"/>
              </a:solidFill>
              <a:ea typeface="+mj-ea"/>
              <a:cs typeface="Arial"/>
            </a:endParaRPr>
          </a:p>
        </p:txBody>
      </p:sp>
      <p:pic>
        <p:nvPicPr>
          <p:cNvPr id="3" name="Picture 2"/>
          <p:cNvPicPr>
            <a:picLocks noChangeAspect="1"/>
          </p:cNvPicPr>
          <p:nvPr/>
        </p:nvPicPr>
        <p:blipFill>
          <a:blip r:embed="rId2"/>
          <a:stretch>
            <a:fillRect/>
          </a:stretch>
        </p:blipFill>
        <p:spPr>
          <a:xfrm>
            <a:off x="3928912" y="2767552"/>
            <a:ext cx="4972801" cy="3771360"/>
          </a:xfrm>
          <a:prstGeom prst="rect">
            <a:avLst/>
          </a:prstGeom>
        </p:spPr>
      </p:pic>
      <p:sp>
        <p:nvSpPr>
          <p:cNvPr id="7" name="Rectangle 6"/>
          <p:cNvSpPr/>
          <p:nvPr/>
        </p:nvSpPr>
        <p:spPr>
          <a:xfrm>
            <a:off x="179222" y="1183944"/>
            <a:ext cx="8672524" cy="1938992"/>
          </a:xfrm>
          <a:prstGeom prst="rect">
            <a:avLst/>
          </a:prstGeom>
        </p:spPr>
        <p:txBody>
          <a:bodyPr wrap="square">
            <a:spAutoFit/>
          </a:bodyPr>
          <a:lstStyle/>
          <a:p>
            <a:pPr algn="just"/>
            <a:r>
              <a:rPr lang="en-US" sz="1200" dirty="0" err="1">
                <a:latin typeface="AdvP403A40"/>
              </a:rPr>
              <a:t>tINIT</a:t>
            </a:r>
            <a:r>
              <a:rPr lang="en-US" sz="1200" dirty="0">
                <a:latin typeface="AdvP403A40"/>
              </a:rPr>
              <a:t> was used for reconstructing GEMs which are in agreement with omics data and which could perform a set of predefined tasks. In this illustration, the </a:t>
            </a:r>
            <a:r>
              <a:rPr lang="en-US" sz="1200" dirty="0" smtClean="0">
                <a:latin typeface="AdvP403A40"/>
              </a:rPr>
              <a:t>model should </a:t>
            </a:r>
            <a:r>
              <a:rPr lang="en-US" sz="1200" dirty="0">
                <a:latin typeface="AdvP403A40"/>
              </a:rPr>
              <a:t>perform two simple tasks; production of “D” from “A” and “E” from “B.” The resulting model should contain as many of the green reactions and as few of </a:t>
            </a:r>
            <a:r>
              <a:rPr lang="en-US" sz="1200" dirty="0" smtClean="0">
                <a:latin typeface="AdvP403A40"/>
              </a:rPr>
              <a:t>the red </a:t>
            </a:r>
            <a:r>
              <a:rPr lang="en-US" sz="1200" dirty="0">
                <a:latin typeface="AdvP403A40"/>
              </a:rPr>
              <a:t>ones as possible. In the first step, all reactions were identified which, if removed from the network, cause any of the tasks to fail. These reactions were </a:t>
            </a:r>
            <a:r>
              <a:rPr lang="en-US" sz="1200" dirty="0" smtClean="0">
                <a:latin typeface="AdvP403A40"/>
              </a:rPr>
              <a:t>marked blue</a:t>
            </a:r>
            <a:r>
              <a:rPr lang="en-US" sz="1200" dirty="0">
                <a:latin typeface="AdvP403A40"/>
              </a:rPr>
              <a:t>. In the second step, the INIT algorithm was used to find the network with the maximal number of green reactions compared to red, with the </a:t>
            </a:r>
            <a:r>
              <a:rPr lang="en-US" sz="1200" dirty="0" smtClean="0">
                <a:latin typeface="AdvP403A40"/>
              </a:rPr>
              <a:t>additional constraints </a:t>
            </a:r>
            <a:r>
              <a:rPr lang="en-US" sz="1200" dirty="0">
                <a:latin typeface="AdvP403A40"/>
              </a:rPr>
              <a:t>that the model must be functional and that all blue reactions must be included. This would result in the dotted reactions being removed from </a:t>
            </a:r>
            <a:r>
              <a:rPr lang="en-US" sz="1200" dirty="0" smtClean="0">
                <a:latin typeface="AdvP403A40"/>
              </a:rPr>
              <a:t>the network</a:t>
            </a:r>
            <a:r>
              <a:rPr lang="en-US" sz="1200" dirty="0">
                <a:latin typeface="AdvP403A40"/>
              </a:rPr>
              <a:t>. At this stage, the first task would be possible, but not the second one (since uptake of “C” makes the production of “E” possible without using any </a:t>
            </a:r>
            <a:r>
              <a:rPr lang="en-US" sz="1200" dirty="0" smtClean="0">
                <a:latin typeface="AdvP403A40"/>
              </a:rPr>
              <a:t>red reactions</a:t>
            </a:r>
            <a:r>
              <a:rPr lang="en-US" sz="1200" dirty="0">
                <a:latin typeface="AdvP403A40"/>
              </a:rPr>
              <a:t>). In the final step, each task was tested and a gap-filling algorithm was used to reinsert the reactions which were required for all tasks to work. This </a:t>
            </a:r>
            <a:r>
              <a:rPr lang="en-US" sz="1200" dirty="0" smtClean="0">
                <a:latin typeface="AdvP403A40"/>
              </a:rPr>
              <a:t>would result </a:t>
            </a:r>
            <a:r>
              <a:rPr lang="en-US" sz="1200" dirty="0">
                <a:latin typeface="AdvP403A40"/>
              </a:rPr>
              <a:t>in the inclusion of the lower-most red reaction.</a:t>
            </a:r>
            <a:endParaRPr lang="en-US" sz="1200" dirty="0"/>
          </a:p>
        </p:txBody>
      </p:sp>
    </p:spTree>
    <p:extLst>
      <p:ext uri="{BB962C8B-B14F-4D97-AF65-F5344CB8AC3E}">
        <p14:creationId xmlns:p14="http://schemas.microsoft.com/office/powerpoint/2010/main" val="107871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21</a:t>
            </a:fld>
            <a:endParaRPr lang="sv-SE"/>
          </a:p>
        </p:txBody>
      </p:sp>
      <p:sp>
        <p:nvSpPr>
          <p:cNvPr id="6"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Essentiality analysis</a:t>
            </a:r>
            <a:endParaRPr lang="en-GB" sz="2800" b="1" dirty="0">
              <a:solidFill>
                <a:srgbClr val="0000FF"/>
              </a:solidFill>
              <a:ea typeface="+mj-ea"/>
              <a:cs typeface="Arial"/>
            </a:endParaRPr>
          </a:p>
        </p:txBody>
      </p:sp>
      <p:pic>
        <p:nvPicPr>
          <p:cNvPr id="2" name="Picture 1"/>
          <p:cNvPicPr>
            <a:picLocks noChangeAspect="1"/>
          </p:cNvPicPr>
          <p:nvPr/>
        </p:nvPicPr>
        <p:blipFill rotWithShape="1">
          <a:blip r:embed="rId2"/>
          <a:srcRect b="984"/>
          <a:stretch/>
        </p:blipFill>
        <p:spPr>
          <a:xfrm>
            <a:off x="579148" y="1107804"/>
            <a:ext cx="7779996" cy="2044730"/>
          </a:xfrm>
          <a:prstGeom prst="rect">
            <a:avLst/>
          </a:prstGeom>
        </p:spPr>
      </p:pic>
      <p:sp>
        <p:nvSpPr>
          <p:cNvPr id="5" name="TextBox 4"/>
          <p:cNvSpPr txBox="1"/>
          <p:nvPr/>
        </p:nvSpPr>
        <p:spPr>
          <a:xfrm>
            <a:off x="755457" y="3212029"/>
            <a:ext cx="6197600" cy="646331"/>
          </a:xfrm>
          <a:prstGeom prst="rect">
            <a:avLst/>
          </a:prstGeom>
          <a:noFill/>
        </p:spPr>
        <p:txBody>
          <a:bodyPr wrap="square" rtlCol="0">
            <a:spAutoFit/>
          </a:bodyPr>
          <a:lstStyle/>
          <a:p>
            <a:r>
              <a:rPr lang="sv-SE" dirty="0" smtClean="0"/>
              <a:t>GEMs could be used to simulate the metabolic phenotype after gene/reaction knockouts</a:t>
            </a:r>
            <a:endParaRPr lang="en-US" dirty="0"/>
          </a:p>
        </p:txBody>
      </p:sp>
      <p:sp>
        <p:nvSpPr>
          <p:cNvPr id="8" name="TextBox 7"/>
          <p:cNvSpPr txBox="1"/>
          <p:nvPr/>
        </p:nvSpPr>
        <p:spPr>
          <a:xfrm>
            <a:off x="717693" y="4236545"/>
            <a:ext cx="4554022" cy="646331"/>
          </a:xfrm>
          <a:prstGeom prst="rect">
            <a:avLst/>
          </a:prstGeom>
          <a:noFill/>
        </p:spPr>
        <p:txBody>
          <a:bodyPr wrap="square" rtlCol="0">
            <a:spAutoFit/>
          </a:bodyPr>
          <a:lstStyle/>
          <a:p>
            <a:r>
              <a:rPr lang="sv-SE" dirty="0" smtClean="0"/>
              <a:t>This could be used to identify anti-cancer siRNA</a:t>
            </a:r>
            <a:endParaRPr lang="en-US" dirty="0"/>
          </a:p>
        </p:txBody>
      </p:sp>
      <p:sp>
        <p:nvSpPr>
          <p:cNvPr id="10" name="Oval 9"/>
          <p:cNvSpPr/>
          <p:nvPr/>
        </p:nvSpPr>
        <p:spPr>
          <a:xfrm>
            <a:off x="6911309" y="3890893"/>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a:t>
            </a:r>
            <a:endParaRPr lang="en-US" b="1" dirty="0">
              <a:solidFill>
                <a:schemeClr val="tx1"/>
              </a:solidFill>
            </a:endParaRPr>
          </a:p>
        </p:txBody>
      </p:sp>
      <p:sp>
        <p:nvSpPr>
          <p:cNvPr id="11" name="Oval 10"/>
          <p:cNvSpPr/>
          <p:nvPr/>
        </p:nvSpPr>
        <p:spPr>
          <a:xfrm>
            <a:off x="6911309" y="4496137"/>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B</a:t>
            </a:r>
            <a:endParaRPr lang="en-US" b="1" dirty="0">
              <a:solidFill>
                <a:schemeClr val="tx1"/>
              </a:solidFill>
            </a:endParaRPr>
          </a:p>
        </p:txBody>
      </p:sp>
      <p:sp>
        <p:nvSpPr>
          <p:cNvPr id="12" name="Oval 11"/>
          <p:cNvSpPr/>
          <p:nvPr/>
        </p:nvSpPr>
        <p:spPr>
          <a:xfrm>
            <a:off x="6518677" y="5074419"/>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a:t>
            </a:r>
            <a:endParaRPr lang="en-US" b="1" dirty="0">
              <a:solidFill>
                <a:schemeClr val="tx1"/>
              </a:solidFill>
            </a:endParaRPr>
          </a:p>
        </p:txBody>
      </p:sp>
      <p:sp>
        <p:nvSpPr>
          <p:cNvPr id="13" name="Oval 12"/>
          <p:cNvSpPr/>
          <p:nvPr/>
        </p:nvSpPr>
        <p:spPr>
          <a:xfrm>
            <a:off x="7324541" y="5074419"/>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D</a:t>
            </a:r>
            <a:endParaRPr lang="en-US" b="1" dirty="0">
              <a:solidFill>
                <a:schemeClr val="tx1"/>
              </a:solidFill>
            </a:endParaRPr>
          </a:p>
        </p:txBody>
      </p:sp>
      <p:sp>
        <p:nvSpPr>
          <p:cNvPr id="14" name="Oval 13"/>
          <p:cNvSpPr/>
          <p:nvPr/>
        </p:nvSpPr>
        <p:spPr>
          <a:xfrm>
            <a:off x="7324540" y="5668187"/>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E</a:t>
            </a:r>
            <a:endParaRPr lang="en-US" b="1" dirty="0">
              <a:solidFill>
                <a:schemeClr val="tx1"/>
              </a:solidFill>
            </a:endParaRPr>
          </a:p>
        </p:txBody>
      </p:sp>
      <p:cxnSp>
        <p:nvCxnSpPr>
          <p:cNvPr id="15" name="Straight Arrow Connector 14"/>
          <p:cNvCxnSpPr>
            <a:endCxn id="11" idx="0"/>
          </p:cNvCxnSpPr>
          <p:nvPr/>
        </p:nvCxnSpPr>
        <p:spPr>
          <a:xfrm>
            <a:off x="7072946" y="4192471"/>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486177" y="5369983"/>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072946" y="3587227"/>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29" idx="0"/>
          </p:cNvCxnSpPr>
          <p:nvPr/>
        </p:nvCxnSpPr>
        <p:spPr>
          <a:xfrm>
            <a:off x="6680313" y="5352469"/>
            <a:ext cx="434381" cy="783640"/>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29" idx="0"/>
          </p:cNvCxnSpPr>
          <p:nvPr/>
        </p:nvCxnSpPr>
        <p:spPr>
          <a:xfrm flipH="1">
            <a:off x="7114694" y="5920467"/>
            <a:ext cx="254782" cy="21564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1" idx="4"/>
            <a:endCxn id="12" idx="7"/>
          </p:cNvCxnSpPr>
          <p:nvPr/>
        </p:nvCxnSpPr>
        <p:spPr>
          <a:xfrm flipH="1">
            <a:off x="6794608" y="4791701"/>
            <a:ext cx="278338"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4"/>
            <a:endCxn id="13" idx="1"/>
          </p:cNvCxnSpPr>
          <p:nvPr/>
        </p:nvCxnSpPr>
        <p:spPr>
          <a:xfrm>
            <a:off x="7072946" y="4791701"/>
            <a:ext cx="298937"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162799" y="3571376"/>
            <a:ext cx="609600" cy="307777"/>
          </a:xfrm>
          <a:prstGeom prst="rect">
            <a:avLst/>
          </a:prstGeom>
          <a:noFill/>
        </p:spPr>
        <p:txBody>
          <a:bodyPr wrap="square" rtlCol="0">
            <a:spAutoFit/>
          </a:bodyPr>
          <a:lstStyle/>
          <a:p>
            <a:r>
              <a:rPr lang="en-US" sz="1400" b="1" dirty="0" smtClean="0"/>
              <a:t>R1</a:t>
            </a:r>
            <a:endParaRPr lang="en-US" b="1" dirty="0"/>
          </a:p>
        </p:txBody>
      </p:sp>
      <p:sp>
        <p:nvSpPr>
          <p:cNvPr id="23" name="TextBox 22"/>
          <p:cNvSpPr txBox="1"/>
          <p:nvPr/>
        </p:nvSpPr>
        <p:spPr>
          <a:xfrm>
            <a:off x="7160288" y="4158092"/>
            <a:ext cx="609600" cy="307777"/>
          </a:xfrm>
          <a:prstGeom prst="rect">
            <a:avLst/>
          </a:prstGeom>
          <a:noFill/>
        </p:spPr>
        <p:txBody>
          <a:bodyPr wrap="square" rtlCol="0">
            <a:spAutoFit/>
          </a:bodyPr>
          <a:lstStyle/>
          <a:p>
            <a:r>
              <a:rPr lang="en-US" sz="1400" b="1" dirty="0" smtClean="0"/>
              <a:t>R2</a:t>
            </a:r>
            <a:endParaRPr lang="en-US" b="1" dirty="0"/>
          </a:p>
        </p:txBody>
      </p:sp>
      <p:sp>
        <p:nvSpPr>
          <p:cNvPr id="24" name="TextBox 23"/>
          <p:cNvSpPr txBox="1"/>
          <p:nvPr/>
        </p:nvSpPr>
        <p:spPr>
          <a:xfrm>
            <a:off x="6553199" y="4729419"/>
            <a:ext cx="609600" cy="307777"/>
          </a:xfrm>
          <a:prstGeom prst="rect">
            <a:avLst/>
          </a:prstGeom>
          <a:noFill/>
        </p:spPr>
        <p:txBody>
          <a:bodyPr wrap="square" rtlCol="0">
            <a:spAutoFit/>
          </a:bodyPr>
          <a:lstStyle/>
          <a:p>
            <a:r>
              <a:rPr lang="en-US" sz="1400" b="1" dirty="0" smtClean="0"/>
              <a:t>R3</a:t>
            </a:r>
            <a:endParaRPr lang="en-US" b="1" dirty="0"/>
          </a:p>
        </p:txBody>
      </p:sp>
      <p:sp>
        <p:nvSpPr>
          <p:cNvPr id="25" name="TextBox 24"/>
          <p:cNvSpPr txBox="1"/>
          <p:nvPr/>
        </p:nvSpPr>
        <p:spPr>
          <a:xfrm>
            <a:off x="7189647" y="4716788"/>
            <a:ext cx="609600" cy="307777"/>
          </a:xfrm>
          <a:prstGeom prst="rect">
            <a:avLst/>
          </a:prstGeom>
          <a:noFill/>
        </p:spPr>
        <p:txBody>
          <a:bodyPr wrap="square" rtlCol="0">
            <a:spAutoFit/>
          </a:bodyPr>
          <a:lstStyle/>
          <a:p>
            <a:r>
              <a:rPr lang="en-US" sz="1400" b="1" dirty="0" smtClean="0"/>
              <a:t>R4</a:t>
            </a:r>
            <a:endParaRPr lang="en-US" b="1" dirty="0"/>
          </a:p>
        </p:txBody>
      </p:sp>
      <p:sp>
        <p:nvSpPr>
          <p:cNvPr id="26" name="TextBox 25"/>
          <p:cNvSpPr txBox="1"/>
          <p:nvPr/>
        </p:nvSpPr>
        <p:spPr>
          <a:xfrm>
            <a:off x="6400171" y="5616879"/>
            <a:ext cx="609600" cy="307777"/>
          </a:xfrm>
          <a:prstGeom prst="rect">
            <a:avLst/>
          </a:prstGeom>
          <a:noFill/>
        </p:spPr>
        <p:txBody>
          <a:bodyPr wrap="square" rtlCol="0">
            <a:spAutoFit/>
          </a:bodyPr>
          <a:lstStyle/>
          <a:p>
            <a:r>
              <a:rPr lang="en-US" sz="1400" b="1" dirty="0" smtClean="0"/>
              <a:t>R5</a:t>
            </a:r>
            <a:endParaRPr lang="en-US" b="1" dirty="0"/>
          </a:p>
        </p:txBody>
      </p:sp>
      <p:sp>
        <p:nvSpPr>
          <p:cNvPr id="27" name="TextBox 26"/>
          <p:cNvSpPr txBox="1"/>
          <p:nvPr/>
        </p:nvSpPr>
        <p:spPr>
          <a:xfrm>
            <a:off x="7490391" y="5340449"/>
            <a:ext cx="609600" cy="307777"/>
          </a:xfrm>
          <a:prstGeom prst="rect">
            <a:avLst/>
          </a:prstGeom>
          <a:noFill/>
        </p:spPr>
        <p:txBody>
          <a:bodyPr wrap="square" rtlCol="0">
            <a:spAutoFit/>
          </a:bodyPr>
          <a:lstStyle/>
          <a:p>
            <a:r>
              <a:rPr lang="en-US" sz="1400" b="1" dirty="0" smtClean="0"/>
              <a:t>R6</a:t>
            </a:r>
            <a:endParaRPr lang="en-US" b="1" dirty="0"/>
          </a:p>
        </p:txBody>
      </p:sp>
      <p:sp>
        <p:nvSpPr>
          <p:cNvPr id="28" name="TextBox 27"/>
          <p:cNvSpPr txBox="1"/>
          <p:nvPr/>
        </p:nvSpPr>
        <p:spPr>
          <a:xfrm>
            <a:off x="7276330" y="5967701"/>
            <a:ext cx="609600" cy="307777"/>
          </a:xfrm>
          <a:prstGeom prst="rect">
            <a:avLst/>
          </a:prstGeom>
          <a:noFill/>
        </p:spPr>
        <p:txBody>
          <a:bodyPr wrap="square" rtlCol="0">
            <a:spAutoFit/>
          </a:bodyPr>
          <a:lstStyle/>
          <a:p>
            <a:r>
              <a:rPr lang="en-US" sz="1400" b="1" dirty="0" smtClean="0"/>
              <a:t>R7</a:t>
            </a:r>
            <a:endParaRPr lang="en-US" b="1" dirty="0"/>
          </a:p>
        </p:txBody>
      </p:sp>
      <p:sp>
        <p:nvSpPr>
          <p:cNvPr id="29" name="Oval 28"/>
          <p:cNvSpPr/>
          <p:nvPr/>
        </p:nvSpPr>
        <p:spPr>
          <a:xfrm>
            <a:off x="6953057" y="6136109"/>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F</a:t>
            </a:r>
            <a:endParaRPr lang="en-US" b="1" dirty="0">
              <a:solidFill>
                <a:schemeClr val="tx1"/>
              </a:solidFill>
            </a:endParaRPr>
          </a:p>
        </p:txBody>
      </p:sp>
      <p:cxnSp>
        <p:nvCxnSpPr>
          <p:cNvPr id="30" name="Straight Arrow Connector 29"/>
          <p:cNvCxnSpPr/>
          <p:nvPr/>
        </p:nvCxnSpPr>
        <p:spPr>
          <a:xfrm>
            <a:off x="7114693" y="6431673"/>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114693" y="6383817"/>
            <a:ext cx="609600" cy="307777"/>
          </a:xfrm>
          <a:prstGeom prst="rect">
            <a:avLst/>
          </a:prstGeom>
          <a:noFill/>
        </p:spPr>
        <p:txBody>
          <a:bodyPr wrap="square" rtlCol="0">
            <a:spAutoFit/>
          </a:bodyPr>
          <a:lstStyle/>
          <a:p>
            <a:r>
              <a:rPr lang="en-US" sz="1400" b="1" dirty="0" smtClean="0"/>
              <a:t>R8</a:t>
            </a:r>
            <a:endParaRPr lang="en-US" b="1" dirty="0"/>
          </a:p>
        </p:txBody>
      </p:sp>
      <p:sp>
        <p:nvSpPr>
          <p:cNvPr id="32" name="TextBox 31"/>
          <p:cNvSpPr txBox="1"/>
          <p:nvPr/>
        </p:nvSpPr>
        <p:spPr>
          <a:xfrm>
            <a:off x="7159988" y="3571938"/>
            <a:ext cx="609600" cy="307777"/>
          </a:xfrm>
          <a:prstGeom prst="rect">
            <a:avLst/>
          </a:prstGeom>
          <a:noFill/>
        </p:spPr>
        <p:txBody>
          <a:bodyPr wrap="square" rtlCol="0">
            <a:spAutoFit/>
          </a:bodyPr>
          <a:lstStyle/>
          <a:p>
            <a:r>
              <a:rPr lang="en-US" sz="1400" b="1" dirty="0" smtClean="0">
                <a:solidFill>
                  <a:srgbClr val="FF0000"/>
                </a:solidFill>
              </a:rPr>
              <a:t>R1</a:t>
            </a:r>
            <a:endParaRPr lang="en-US" b="1" dirty="0">
              <a:solidFill>
                <a:srgbClr val="FF0000"/>
              </a:solidFill>
            </a:endParaRPr>
          </a:p>
        </p:txBody>
      </p:sp>
      <p:sp>
        <p:nvSpPr>
          <p:cNvPr id="33" name="TextBox 32"/>
          <p:cNvSpPr txBox="1"/>
          <p:nvPr/>
        </p:nvSpPr>
        <p:spPr>
          <a:xfrm>
            <a:off x="7157477" y="4158654"/>
            <a:ext cx="609600" cy="307777"/>
          </a:xfrm>
          <a:prstGeom prst="rect">
            <a:avLst/>
          </a:prstGeom>
          <a:noFill/>
        </p:spPr>
        <p:txBody>
          <a:bodyPr wrap="square" rtlCol="0">
            <a:spAutoFit/>
          </a:bodyPr>
          <a:lstStyle/>
          <a:p>
            <a:r>
              <a:rPr lang="en-US" sz="1400" b="1" dirty="0" smtClean="0">
                <a:solidFill>
                  <a:srgbClr val="FF0000"/>
                </a:solidFill>
              </a:rPr>
              <a:t>R2</a:t>
            </a:r>
            <a:endParaRPr lang="en-US" b="1" dirty="0">
              <a:solidFill>
                <a:srgbClr val="FF0000"/>
              </a:solidFill>
            </a:endParaRPr>
          </a:p>
        </p:txBody>
      </p:sp>
      <p:sp>
        <p:nvSpPr>
          <p:cNvPr id="34" name="TextBox 33"/>
          <p:cNvSpPr txBox="1"/>
          <p:nvPr/>
        </p:nvSpPr>
        <p:spPr>
          <a:xfrm>
            <a:off x="7111882" y="6384379"/>
            <a:ext cx="609600" cy="307777"/>
          </a:xfrm>
          <a:prstGeom prst="rect">
            <a:avLst/>
          </a:prstGeom>
          <a:noFill/>
        </p:spPr>
        <p:txBody>
          <a:bodyPr wrap="square" rtlCol="0">
            <a:spAutoFit/>
          </a:bodyPr>
          <a:lstStyle/>
          <a:p>
            <a:r>
              <a:rPr lang="en-US" sz="1400" b="1" dirty="0" smtClean="0">
                <a:solidFill>
                  <a:srgbClr val="FF0000"/>
                </a:solidFill>
              </a:rPr>
              <a:t>R8</a:t>
            </a:r>
            <a:endParaRPr lang="en-US" b="1" dirty="0">
              <a:solidFill>
                <a:srgbClr val="FF0000"/>
              </a:solidFill>
            </a:endParaRPr>
          </a:p>
        </p:txBody>
      </p:sp>
    </p:spTree>
    <p:extLst>
      <p:ext uri="{BB962C8B-B14F-4D97-AF65-F5344CB8AC3E}">
        <p14:creationId xmlns:p14="http://schemas.microsoft.com/office/powerpoint/2010/main" val="147779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22</a:t>
            </a:fld>
            <a:endParaRPr lang="sv-SE"/>
          </a:p>
        </p:txBody>
      </p:sp>
      <p:pic>
        <p:nvPicPr>
          <p:cNvPr id="8" name="Picture 7"/>
          <p:cNvPicPr>
            <a:picLocks noChangeAspect="1"/>
          </p:cNvPicPr>
          <p:nvPr/>
        </p:nvPicPr>
        <p:blipFill>
          <a:blip r:embed="rId2"/>
          <a:stretch>
            <a:fillRect/>
          </a:stretch>
        </p:blipFill>
        <p:spPr>
          <a:xfrm>
            <a:off x="1293541" y="1146143"/>
            <a:ext cx="6645165" cy="5210207"/>
          </a:xfrm>
          <a:prstGeom prst="rect">
            <a:avLst/>
          </a:prstGeom>
        </p:spPr>
      </p:pic>
      <p:sp>
        <p:nvSpPr>
          <p:cNvPr id="5"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Essentiality analysis</a:t>
            </a:r>
            <a:endParaRPr lang="en-GB" sz="2800" b="1" dirty="0">
              <a:solidFill>
                <a:srgbClr val="0000FF"/>
              </a:solidFill>
              <a:ea typeface="+mj-ea"/>
              <a:cs typeface="Arial"/>
            </a:endParaRPr>
          </a:p>
        </p:txBody>
      </p:sp>
    </p:spTree>
    <p:extLst>
      <p:ext uri="{BB962C8B-B14F-4D97-AF65-F5344CB8AC3E}">
        <p14:creationId xmlns:p14="http://schemas.microsoft.com/office/powerpoint/2010/main" val="32672075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23</a:t>
            </a:fld>
            <a:endParaRPr lang="sv-SE"/>
          </a:p>
        </p:txBody>
      </p:sp>
      <p:pic>
        <p:nvPicPr>
          <p:cNvPr id="2" name="Picture 1"/>
          <p:cNvPicPr>
            <a:picLocks noChangeAspect="1"/>
          </p:cNvPicPr>
          <p:nvPr/>
        </p:nvPicPr>
        <p:blipFill>
          <a:blip r:embed="rId2"/>
          <a:stretch>
            <a:fillRect/>
          </a:stretch>
        </p:blipFill>
        <p:spPr>
          <a:xfrm>
            <a:off x="612439" y="2271703"/>
            <a:ext cx="4856251" cy="4626720"/>
          </a:xfrm>
          <a:prstGeom prst="rect">
            <a:avLst/>
          </a:prstGeom>
        </p:spPr>
      </p:pic>
      <p:pic>
        <p:nvPicPr>
          <p:cNvPr id="3" name="Picture 2"/>
          <p:cNvPicPr>
            <a:picLocks noChangeAspect="1"/>
          </p:cNvPicPr>
          <p:nvPr/>
        </p:nvPicPr>
        <p:blipFill>
          <a:blip r:embed="rId3"/>
          <a:stretch>
            <a:fillRect/>
          </a:stretch>
        </p:blipFill>
        <p:spPr>
          <a:xfrm>
            <a:off x="5339098" y="1190321"/>
            <a:ext cx="3512648" cy="4961194"/>
          </a:xfrm>
          <a:prstGeom prst="rect">
            <a:avLst/>
          </a:prstGeom>
        </p:spPr>
      </p:pic>
      <p:sp>
        <p:nvSpPr>
          <p:cNvPr id="5" name="TextBox 4"/>
          <p:cNvSpPr txBox="1"/>
          <p:nvPr/>
        </p:nvSpPr>
        <p:spPr>
          <a:xfrm>
            <a:off x="559146" y="1190321"/>
            <a:ext cx="4368105" cy="1200329"/>
          </a:xfrm>
          <a:prstGeom prst="rect">
            <a:avLst/>
          </a:prstGeom>
          <a:noFill/>
        </p:spPr>
        <p:txBody>
          <a:bodyPr wrap="square" rtlCol="0">
            <a:spAutoFit/>
          </a:bodyPr>
          <a:lstStyle/>
          <a:p>
            <a:r>
              <a:rPr lang="sv-SE" dirty="0" smtClean="0"/>
              <a:t>GEMs could also be used to predict the phenotype after metabolite removal, which could be potential anti-metabolite target for cancer treatment</a:t>
            </a:r>
            <a:endParaRPr lang="en-US" dirty="0"/>
          </a:p>
        </p:txBody>
      </p:sp>
      <p:sp>
        <p:nvSpPr>
          <p:cNvPr id="7"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Essentiality analysis</a:t>
            </a:r>
            <a:endParaRPr lang="en-GB" sz="2800" b="1" dirty="0">
              <a:solidFill>
                <a:srgbClr val="0000FF"/>
              </a:solidFill>
              <a:ea typeface="+mj-ea"/>
              <a:cs typeface="Arial"/>
            </a:endParaRPr>
          </a:p>
        </p:txBody>
      </p:sp>
    </p:spTree>
    <p:extLst>
      <p:ext uri="{BB962C8B-B14F-4D97-AF65-F5344CB8AC3E}">
        <p14:creationId xmlns:p14="http://schemas.microsoft.com/office/powerpoint/2010/main" val="3136558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24</a:t>
            </a:fld>
            <a:endParaRPr lang="sv-SE"/>
          </a:p>
        </p:txBody>
      </p:sp>
      <p:sp>
        <p:nvSpPr>
          <p:cNvPr id="7"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Reporter metabolites</a:t>
            </a:r>
            <a:endParaRPr lang="en-GB" sz="2800" b="1" dirty="0">
              <a:solidFill>
                <a:srgbClr val="0000FF"/>
              </a:solidFill>
              <a:ea typeface="+mj-ea"/>
              <a:cs typeface="Arial"/>
            </a:endParaRPr>
          </a:p>
        </p:txBody>
      </p:sp>
      <p:sp>
        <p:nvSpPr>
          <p:cNvPr id="3" name="Rectangle 2"/>
          <p:cNvSpPr/>
          <p:nvPr/>
        </p:nvSpPr>
        <p:spPr>
          <a:xfrm>
            <a:off x="580961" y="4926714"/>
            <a:ext cx="2487168" cy="1894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67754" y="4826838"/>
            <a:ext cx="2487168" cy="1894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90670" y="2374356"/>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a:t>
            </a:r>
            <a:endParaRPr lang="en-US" b="1" dirty="0">
              <a:solidFill>
                <a:schemeClr val="tx1"/>
              </a:solidFill>
            </a:endParaRPr>
          </a:p>
        </p:txBody>
      </p:sp>
      <p:cxnSp>
        <p:nvCxnSpPr>
          <p:cNvPr id="10" name="Straight Arrow Connector 9"/>
          <p:cNvCxnSpPr>
            <a:endCxn id="9" idx="1"/>
          </p:cNvCxnSpPr>
          <p:nvPr/>
        </p:nvCxnSpPr>
        <p:spPr>
          <a:xfrm>
            <a:off x="1858974" y="2010092"/>
            <a:ext cx="379038" cy="407548"/>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9" idx="2"/>
          </p:cNvCxnSpPr>
          <p:nvPr/>
        </p:nvCxnSpPr>
        <p:spPr>
          <a:xfrm>
            <a:off x="1703612" y="2522138"/>
            <a:ext cx="487058" cy="0"/>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9" idx="3"/>
          </p:cNvCxnSpPr>
          <p:nvPr/>
        </p:nvCxnSpPr>
        <p:spPr>
          <a:xfrm flipV="1">
            <a:off x="1879387" y="2626636"/>
            <a:ext cx="358625" cy="407548"/>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468888" y="2010092"/>
            <a:ext cx="358625" cy="407548"/>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513943" y="2522138"/>
            <a:ext cx="487058" cy="0"/>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459652" y="2660684"/>
            <a:ext cx="379038" cy="407548"/>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342724" y="1554883"/>
            <a:ext cx="801625" cy="492425"/>
          </a:xfrm>
          <a:prstGeom prst="ellipse">
            <a:avLst/>
          </a:prstGeom>
          <a:gradFill flip="none" rotWithShape="1">
            <a:gsLst>
              <a:gs pos="0">
                <a:schemeClr val="bg1">
                  <a:lumMod val="85000"/>
                </a:schemeClr>
              </a:gs>
              <a:gs pos="100000">
                <a:schemeClr val="bg1">
                  <a:lumMod val="65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G1</a:t>
            </a:r>
          </a:p>
        </p:txBody>
      </p:sp>
      <p:sp>
        <p:nvSpPr>
          <p:cNvPr id="24" name="Oval 23"/>
          <p:cNvSpPr/>
          <p:nvPr/>
        </p:nvSpPr>
        <p:spPr>
          <a:xfrm>
            <a:off x="922625" y="2225988"/>
            <a:ext cx="801625" cy="492425"/>
          </a:xfrm>
          <a:prstGeom prst="ellipse">
            <a:avLst/>
          </a:prstGeom>
          <a:gradFill flip="none" rotWithShape="1">
            <a:gsLst>
              <a:gs pos="0">
                <a:schemeClr val="bg1">
                  <a:lumMod val="85000"/>
                </a:schemeClr>
              </a:gs>
              <a:gs pos="100000">
                <a:srgbClr val="FF0000"/>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G2</a:t>
            </a:r>
            <a:endParaRPr lang="en-US" b="1" dirty="0">
              <a:solidFill>
                <a:schemeClr val="tx1"/>
              </a:solidFill>
            </a:endParaRPr>
          </a:p>
        </p:txBody>
      </p:sp>
      <p:sp>
        <p:nvSpPr>
          <p:cNvPr id="25" name="Oval 24"/>
          <p:cNvSpPr/>
          <p:nvPr/>
        </p:nvSpPr>
        <p:spPr>
          <a:xfrm>
            <a:off x="1283017" y="2996967"/>
            <a:ext cx="801625" cy="492425"/>
          </a:xfrm>
          <a:prstGeom prst="ellipse">
            <a:avLst/>
          </a:prstGeom>
          <a:gradFill flip="none" rotWithShape="1">
            <a:gsLst>
              <a:gs pos="0">
                <a:schemeClr val="bg1">
                  <a:lumMod val="85000"/>
                </a:schemeClr>
              </a:gs>
              <a:gs pos="100000">
                <a:schemeClr val="bg1">
                  <a:lumMod val="65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G3</a:t>
            </a:r>
            <a:endParaRPr lang="en-US" b="1" dirty="0">
              <a:solidFill>
                <a:schemeClr val="tx1"/>
              </a:solidFill>
            </a:endParaRPr>
          </a:p>
        </p:txBody>
      </p:sp>
      <p:sp>
        <p:nvSpPr>
          <p:cNvPr id="26" name="Oval 25"/>
          <p:cNvSpPr/>
          <p:nvPr/>
        </p:nvSpPr>
        <p:spPr>
          <a:xfrm>
            <a:off x="2600188" y="1554882"/>
            <a:ext cx="801625" cy="492425"/>
          </a:xfrm>
          <a:prstGeom prst="ellipse">
            <a:avLst/>
          </a:prstGeom>
          <a:gradFill flip="none" rotWithShape="1">
            <a:gsLst>
              <a:gs pos="0">
                <a:schemeClr val="bg1">
                  <a:lumMod val="85000"/>
                </a:schemeClr>
              </a:gs>
              <a:gs pos="100000">
                <a:schemeClr val="bg1">
                  <a:lumMod val="65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G4</a:t>
            </a:r>
          </a:p>
        </p:txBody>
      </p:sp>
      <p:sp>
        <p:nvSpPr>
          <p:cNvPr id="27" name="Oval 26"/>
          <p:cNvSpPr/>
          <p:nvPr/>
        </p:nvSpPr>
        <p:spPr>
          <a:xfrm>
            <a:off x="3001001" y="2278523"/>
            <a:ext cx="801625" cy="492425"/>
          </a:xfrm>
          <a:prstGeom prst="ellipse">
            <a:avLst/>
          </a:prstGeom>
          <a:gradFill flip="none" rotWithShape="1">
            <a:gsLst>
              <a:gs pos="0">
                <a:schemeClr val="bg1">
                  <a:lumMod val="85000"/>
                </a:schemeClr>
              </a:gs>
              <a:gs pos="100000">
                <a:schemeClr val="bg1">
                  <a:lumMod val="65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G5</a:t>
            </a:r>
            <a:endParaRPr lang="en-US" b="1" dirty="0">
              <a:solidFill>
                <a:schemeClr val="tx1"/>
              </a:solidFill>
            </a:endParaRPr>
          </a:p>
        </p:txBody>
      </p:sp>
      <p:sp>
        <p:nvSpPr>
          <p:cNvPr id="28" name="Oval 27"/>
          <p:cNvSpPr/>
          <p:nvPr/>
        </p:nvSpPr>
        <p:spPr>
          <a:xfrm>
            <a:off x="2733779" y="2996967"/>
            <a:ext cx="801625" cy="492425"/>
          </a:xfrm>
          <a:prstGeom prst="ellipse">
            <a:avLst/>
          </a:prstGeom>
          <a:gradFill flip="none" rotWithShape="1">
            <a:gsLst>
              <a:gs pos="0">
                <a:schemeClr val="bg1">
                  <a:lumMod val="85000"/>
                </a:schemeClr>
              </a:gs>
              <a:gs pos="100000">
                <a:srgbClr val="FF0000"/>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G6</a:t>
            </a:r>
            <a:endParaRPr lang="en-US" b="1" dirty="0">
              <a:solidFill>
                <a:schemeClr val="tx1"/>
              </a:solidFill>
            </a:endParaRPr>
          </a:p>
        </p:txBody>
      </p:sp>
      <p:sp>
        <p:nvSpPr>
          <p:cNvPr id="29" name="Oval 28"/>
          <p:cNvSpPr/>
          <p:nvPr/>
        </p:nvSpPr>
        <p:spPr>
          <a:xfrm>
            <a:off x="6310224" y="2422258"/>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B</a:t>
            </a:r>
            <a:endParaRPr lang="en-US" b="1" dirty="0">
              <a:solidFill>
                <a:schemeClr val="tx1"/>
              </a:solidFill>
            </a:endParaRPr>
          </a:p>
        </p:txBody>
      </p:sp>
      <p:cxnSp>
        <p:nvCxnSpPr>
          <p:cNvPr id="31" name="Straight Arrow Connector 30"/>
          <p:cNvCxnSpPr>
            <a:endCxn id="29" idx="2"/>
          </p:cNvCxnSpPr>
          <p:nvPr/>
        </p:nvCxnSpPr>
        <p:spPr>
          <a:xfrm>
            <a:off x="5823166" y="2570040"/>
            <a:ext cx="487058" cy="0"/>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588442" y="2057994"/>
            <a:ext cx="358625" cy="407548"/>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6579206" y="2708586"/>
            <a:ext cx="379038" cy="407548"/>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5042179" y="2273890"/>
            <a:ext cx="801625" cy="492425"/>
          </a:xfrm>
          <a:prstGeom prst="ellipse">
            <a:avLst/>
          </a:prstGeom>
          <a:gradFill flip="none" rotWithShape="1">
            <a:gsLst>
              <a:gs pos="0">
                <a:schemeClr val="bg1">
                  <a:lumMod val="85000"/>
                </a:schemeClr>
              </a:gs>
              <a:gs pos="100000">
                <a:srgbClr val="FF0000"/>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G1</a:t>
            </a:r>
            <a:endParaRPr lang="en-US" b="1" dirty="0">
              <a:solidFill>
                <a:schemeClr val="tx1"/>
              </a:solidFill>
            </a:endParaRPr>
          </a:p>
        </p:txBody>
      </p:sp>
      <p:sp>
        <p:nvSpPr>
          <p:cNvPr id="39" name="Oval 38"/>
          <p:cNvSpPr/>
          <p:nvPr/>
        </p:nvSpPr>
        <p:spPr>
          <a:xfrm>
            <a:off x="6719742" y="1602784"/>
            <a:ext cx="801625" cy="492425"/>
          </a:xfrm>
          <a:prstGeom prst="ellipse">
            <a:avLst/>
          </a:prstGeom>
          <a:gradFill flip="none" rotWithShape="1">
            <a:gsLst>
              <a:gs pos="0">
                <a:schemeClr val="bg1">
                  <a:lumMod val="85000"/>
                </a:schemeClr>
              </a:gs>
              <a:gs pos="100000">
                <a:srgbClr val="FF0000"/>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G2</a:t>
            </a:r>
            <a:endParaRPr lang="en-US" b="1" dirty="0">
              <a:solidFill>
                <a:schemeClr val="tx1"/>
              </a:solidFill>
            </a:endParaRPr>
          </a:p>
        </p:txBody>
      </p:sp>
      <p:sp>
        <p:nvSpPr>
          <p:cNvPr id="41" name="Oval 40"/>
          <p:cNvSpPr/>
          <p:nvPr/>
        </p:nvSpPr>
        <p:spPr>
          <a:xfrm>
            <a:off x="6853333" y="3044869"/>
            <a:ext cx="801625" cy="492425"/>
          </a:xfrm>
          <a:prstGeom prst="ellipse">
            <a:avLst/>
          </a:prstGeom>
          <a:gradFill flip="none" rotWithShape="1">
            <a:gsLst>
              <a:gs pos="0">
                <a:schemeClr val="bg1">
                  <a:lumMod val="85000"/>
                </a:schemeClr>
              </a:gs>
              <a:gs pos="100000">
                <a:srgbClr val="FF0000"/>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G3</a:t>
            </a:r>
            <a:endParaRPr lang="en-US" b="1" dirty="0">
              <a:solidFill>
                <a:schemeClr val="tx1"/>
              </a:solidFill>
            </a:endParaRPr>
          </a:p>
        </p:txBody>
      </p:sp>
      <p:sp>
        <p:nvSpPr>
          <p:cNvPr id="42" name="Rectangle 41"/>
          <p:cNvSpPr/>
          <p:nvPr/>
        </p:nvSpPr>
        <p:spPr>
          <a:xfrm>
            <a:off x="1283017" y="4098038"/>
            <a:ext cx="6858000" cy="2308324"/>
          </a:xfrm>
          <a:prstGeom prst="rect">
            <a:avLst/>
          </a:prstGeom>
        </p:spPr>
        <p:txBody>
          <a:bodyPr wrap="square">
            <a:spAutoFit/>
          </a:bodyPr>
          <a:lstStyle/>
          <a:p>
            <a:r>
              <a:rPr lang="en-US" dirty="0"/>
              <a:t>In order to properly capture the connection between expression and network topology, we must determine whether the </a:t>
            </a:r>
            <a:r>
              <a:rPr lang="en-US" dirty="0" smtClean="0"/>
              <a:t>aggregated z score </a:t>
            </a:r>
            <a:r>
              <a:rPr lang="en-US" dirty="0"/>
              <a:t>of a subnetwork is higher than expected relative to a random set of genes (drawn from the same expression data but independently of the network). We randomly sample gene sets of size k using a Monte Carlo approach, compute their </a:t>
            </a:r>
            <a:r>
              <a:rPr lang="en-US" dirty="0" smtClean="0"/>
              <a:t>aggregated scores, </a:t>
            </a:r>
            <a:r>
              <a:rPr lang="en-US" dirty="0"/>
              <a:t>then use these to derive estimates for the </a:t>
            </a:r>
            <a:r>
              <a:rPr lang="en-US" dirty="0" smtClean="0"/>
              <a:t>mean score and </a:t>
            </a:r>
            <a:r>
              <a:rPr lang="en-US" dirty="0"/>
              <a:t>standard </a:t>
            </a:r>
            <a:r>
              <a:rPr lang="en-US" dirty="0" smtClean="0"/>
              <a:t>deviation.</a:t>
            </a:r>
            <a:endParaRPr lang="en-US" dirty="0"/>
          </a:p>
        </p:txBody>
      </p:sp>
    </p:spTree>
    <p:extLst>
      <p:ext uri="{BB962C8B-B14F-4D97-AF65-F5344CB8AC3E}">
        <p14:creationId xmlns:p14="http://schemas.microsoft.com/office/powerpoint/2010/main" val="389528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P spid="39" grpId="0" animBg="1"/>
      <p:bldP spid="41" grpId="0" animBg="1"/>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 name="TextBox 1736"/>
          <p:cNvSpPr txBox="1"/>
          <p:nvPr/>
        </p:nvSpPr>
        <p:spPr>
          <a:xfrm>
            <a:off x="0" y="6001543"/>
            <a:ext cx="5035480" cy="307777"/>
          </a:xfrm>
          <a:prstGeom prst="rect">
            <a:avLst/>
          </a:prstGeom>
          <a:noFill/>
        </p:spPr>
        <p:txBody>
          <a:bodyPr wrap="square" rtlCol="0">
            <a:spAutoFit/>
          </a:bodyPr>
          <a:lstStyle/>
          <a:p>
            <a:r>
              <a:rPr lang="en-GB" sz="1400" dirty="0">
                <a:latin typeface="Helvetica" pitchFamily="34" charset="0"/>
              </a:rPr>
              <a:t>Lee et. al (2016), Cell Metabolism, </a:t>
            </a:r>
            <a:r>
              <a:rPr lang="en-GB" sz="1400" b="1" dirty="0">
                <a:latin typeface="Helvetica" pitchFamily="34" charset="0"/>
              </a:rPr>
              <a:t>24</a:t>
            </a:r>
            <a:r>
              <a:rPr lang="en-GB" sz="1400" dirty="0">
                <a:latin typeface="Helvetica" pitchFamily="34" charset="0"/>
              </a:rPr>
              <a:t>, 172-184</a:t>
            </a:r>
          </a:p>
        </p:txBody>
      </p:sp>
      <p:pic>
        <p:nvPicPr>
          <p:cNvPr id="34817" name="Picture 1"/>
          <p:cNvPicPr>
            <a:picLocks noChangeAspect="1" noChangeArrowheads="1"/>
          </p:cNvPicPr>
          <p:nvPr/>
        </p:nvPicPr>
        <p:blipFill>
          <a:blip r:embed="rId3" cstate="print"/>
          <a:srcRect/>
          <a:stretch>
            <a:fillRect/>
          </a:stretch>
        </p:blipFill>
        <p:spPr bwMode="auto">
          <a:xfrm>
            <a:off x="408272" y="1085298"/>
            <a:ext cx="7916862" cy="5015453"/>
          </a:xfrm>
          <a:prstGeom prst="rect">
            <a:avLst/>
          </a:prstGeom>
          <a:noFill/>
          <a:ln w="9525">
            <a:noFill/>
            <a:miter lim="800000"/>
            <a:headEnd/>
            <a:tailEnd/>
          </a:ln>
          <a:effectLst/>
        </p:spPr>
      </p:pic>
      <p:sp>
        <p:nvSpPr>
          <p:cNvPr id="5"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25</a:t>
            </a:fld>
            <a:endParaRPr lang="en-GB" sz="1400" dirty="0">
              <a:solidFill>
                <a:schemeClr val="bg1"/>
              </a:solidFill>
              <a:latin typeface="Arial"/>
              <a:cs typeface="Arial"/>
            </a:endParaRPr>
          </a:p>
        </p:txBody>
      </p:sp>
      <p:sp>
        <p:nvSpPr>
          <p:cNvPr id="6" name="Slide Number Placeholder 3"/>
          <p:cNvSpPr>
            <a:spLocks noGrp="1"/>
          </p:cNvSpPr>
          <p:nvPr>
            <p:ph type="sldNum" sz="quarter" idx="12"/>
          </p:nvPr>
        </p:nvSpPr>
        <p:spPr>
          <a:xfrm>
            <a:off x="6614864" y="6304235"/>
            <a:ext cx="2133600" cy="365125"/>
          </a:xfrm>
        </p:spPr>
        <p:txBody>
          <a:bodyPr/>
          <a:lstStyle/>
          <a:p>
            <a:fld id="{16E92535-E9D8-4DDA-83D0-380D5F2D29E9}" type="slidenum">
              <a:rPr lang="en-US" smtClean="0"/>
              <a:pPr/>
              <a:t>25</a:t>
            </a:fld>
            <a:endParaRPr lang="en-US"/>
          </a:p>
        </p:txBody>
      </p:sp>
      <p:sp>
        <p:nvSpPr>
          <p:cNvPr id="7"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Reporter metabolites</a:t>
            </a:r>
            <a:endParaRPr lang="en-GB" sz="2800" b="1" dirty="0">
              <a:solidFill>
                <a:srgbClr val="0000FF"/>
              </a:solidFill>
              <a:ea typeface="+mj-ea"/>
              <a:cs typeface="Arial"/>
            </a:endParaRPr>
          </a:p>
        </p:txBody>
      </p:sp>
    </p:spTree>
    <p:extLst>
      <p:ext uri="{BB962C8B-B14F-4D97-AF65-F5344CB8AC3E}">
        <p14:creationId xmlns:p14="http://schemas.microsoft.com/office/powerpoint/2010/main" val="2319998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3561" y="4009129"/>
            <a:ext cx="2060812" cy="369332"/>
          </a:xfrm>
          <a:prstGeom prst="rect">
            <a:avLst/>
          </a:prstGeom>
          <a:noFill/>
        </p:spPr>
        <p:txBody>
          <a:bodyPr wrap="square" rtlCol="0">
            <a:spAutoFit/>
          </a:bodyPr>
          <a:lstStyle/>
          <a:p>
            <a:r>
              <a:rPr lang="en-GB" b="1" dirty="0"/>
              <a:t>METSIM STUDY</a:t>
            </a:r>
            <a:endParaRPr lang="sv-SE" b="1" dirty="0"/>
          </a:p>
        </p:txBody>
      </p:sp>
      <p:sp>
        <p:nvSpPr>
          <p:cNvPr id="10" name="TextBox 9"/>
          <p:cNvSpPr txBox="1"/>
          <p:nvPr/>
        </p:nvSpPr>
        <p:spPr>
          <a:xfrm>
            <a:off x="69912" y="1634377"/>
            <a:ext cx="3043456" cy="369332"/>
          </a:xfrm>
          <a:prstGeom prst="rect">
            <a:avLst/>
          </a:prstGeom>
          <a:noFill/>
        </p:spPr>
        <p:txBody>
          <a:bodyPr wrap="square" rtlCol="0">
            <a:spAutoFit/>
          </a:bodyPr>
          <a:lstStyle/>
          <a:p>
            <a:r>
              <a:rPr lang="en-GB" b="1" dirty="0"/>
              <a:t>The EPIC-Norfolk STUDY</a:t>
            </a:r>
            <a:endParaRPr lang="sv-SE" b="1" dirty="0"/>
          </a:p>
        </p:txBody>
      </p:sp>
      <p:sp>
        <p:nvSpPr>
          <p:cNvPr id="11" name="TextBox 10"/>
          <p:cNvSpPr txBox="1"/>
          <p:nvPr/>
        </p:nvSpPr>
        <p:spPr>
          <a:xfrm>
            <a:off x="0" y="6021288"/>
            <a:ext cx="5035480" cy="307777"/>
          </a:xfrm>
          <a:prstGeom prst="rect">
            <a:avLst/>
          </a:prstGeom>
          <a:noFill/>
        </p:spPr>
        <p:txBody>
          <a:bodyPr wrap="square" rtlCol="0">
            <a:spAutoFit/>
          </a:bodyPr>
          <a:lstStyle/>
          <a:p>
            <a:r>
              <a:rPr lang="en-GB" sz="1400" dirty="0">
                <a:latin typeface="Helvetica" pitchFamily="34" charset="0"/>
              </a:rPr>
              <a:t>Mardinoglu et. al (2017), Cell Metabolism, </a:t>
            </a:r>
            <a:r>
              <a:rPr lang="en-GB" sz="1400" b="1" dirty="0">
                <a:latin typeface="Helvetica" pitchFamily="34" charset="0"/>
              </a:rPr>
              <a:t>26</a:t>
            </a:r>
            <a:r>
              <a:rPr lang="en-GB" sz="1400" dirty="0">
                <a:latin typeface="Helvetica" pitchFamily="34" charset="0"/>
              </a:rPr>
              <a:t>, 281-283</a:t>
            </a:r>
          </a:p>
        </p:txBody>
      </p:sp>
      <p:pic>
        <p:nvPicPr>
          <p:cNvPr id="25601" name="Picture 1"/>
          <p:cNvPicPr>
            <a:picLocks noChangeAspect="1" noChangeArrowheads="1"/>
          </p:cNvPicPr>
          <p:nvPr/>
        </p:nvPicPr>
        <p:blipFill>
          <a:blip r:embed="rId2" cstate="print"/>
          <a:srcRect/>
          <a:stretch>
            <a:fillRect/>
          </a:stretch>
        </p:blipFill>
        <p:spPr bwMode="auto">
          <a:xfrm>
            <a:off x="36512" y="4369548"/>
            <a:ext cx="8892480" cy="1757449"/>
          </a:xfrm>
          <a:prstGeom prst="rect">
            <a:avLst/>
          </a:prstGeom>
          <a:noFill/>
          <a:ln w="9525">
            <a:noFill/>
            <a:miter lim="800000"/>
            <a:headEnd/>
            <a:tailEnd/>
          </a:ln>
        </p:spPr>
      </p:pic>
      <p:pic>
        <p:nvPicPr>
          <p:cNvPr id="25603" name="Picture 3"/>
          <p:cNvPicPr>
            <a:picLocks noChangeAspect="1" noChangeArrowheads="1"/>
          </p:cNvPicPr>
          <p:nvPr/>
        </p:nvPicPr>
        <p:blipFill>
          <a:blip r:embed="rId3" cstate="print"/>
          <a:srcRect/>
          <a:stretch>
            <a:fillRect/>
          </a:stretch>
        </p:blipFill>
        <p:spPr bwMode="auto">
          <a:xfrm>
            <a:off x="0" y="2071733"/>
            <a:ext cx="8928992" cy="1891210"/>
          </a:xfrm>
          <a:prstGeom prst="rect">
            <a:avLst/>
          </a:prstGeom>
          <a:noFill/>
          <a:ln w="9525">
            <a:noFill/>
            <a:miter lim="800000"/>
            <a:headEnd/>
            <a:tailEnd/>
          </a:ln>
        </p:spPr>
      </p:pic>
      <p:sp>
        <p:nvSpPr>
          <p:cNvPr id="9" name="Slide Number Placeholder 3"/>
          <p:cNvSpPr>
            <a:spLocks noGrp="1"/>
          </p:cNvSpPr>
          <p:nvPr>
            <p:ph type="sldNum" sz="quarter" idx="12"/>
          </p:nvPr>
        </p:nvSpPr>
        <p:spPr>
          <a:xfrm>
            <a:off x="6614864" y="6304235"/>
            <a:ext cx="2133600" cy="365125"/>
          </a:xfrm>
        </p:spPr>
        <p:txBody>
          <a:bodyPr/>
          <a:lstStyle/>
          <a:p>
            <a:fld id="{16E92535-E9D8-4DDA-83D0-380D5F2D29E9}" type="slidenum">
              <a:rPr lang="en-US" smtClean="0"/>
              <a:pPr/>
              <a:t>26</a:t>
            </a:fld>
            <a:endParaRPr lang="en-US"/>
          </a:p>
        </p:txBody>
      </p:sp>
      <p:sp>
        <p:nvSpPr>
          <p:cNvPr id="12" name="Title 1"/>
          <p:cNvSpPr txBox="1">
            <a:spLocks/>
          </p:cNvSpPr>
          <p:nvPr/>
        </p:nvSpPr>
        <p:spPr>
          <a:xfrm>
            <a:off x="168250" y="69782"/>
            <a:ext cx="6773875" cy="812033"/>
          </a:xfrm>
          <a:prstGeom prst="rect">
            <a:avLst/>
          </a:prstGeom>
        </p:spPr>
        <p:txBody>
          <a:bodyPr/>
          <a:lstStyle/>
          <a:p>
            <a:pPr lvl="0">
              <a:spcBef>
                <a:spcPct val="0"/>
              </a:spcBef>
            </a:pPr>
            <a:r>
              <a:rPr lang="en-GB" sz="2800" b="1" dirty="0" smtClean="0">
                <a:solidFill>
                  <a:srgbClr val="0000FF"/>
                </a:solidFill>
                <a:ea typeface="+mj-ea"/>
                <a:cs typeface="Arial"/>
              </a:rPr>
              <a:t>Reporter metabolites</a:t>
            </a:r>
            <a:endParaRPr lang="en-GB" sz="2800" b="1" dirty="0">
              <a:solidFill>
                <a:srgbClr val="0000FF"/>
              </a:solidFill>
              <a:ea typeface="+mj-ea"/>
              <a:cs typeface="Arial"/>
            </a:endParaRPr>
          </a:p>
        </p:txBody>
      </p:sp>
      <p:sp>
        <p:nvSpPr>
          <p:cNvPr id="3" name="Rectangle 2"/>
          <p:cNvSpPr/>
          <p:nvPr/>
        </p:nvSpPr>
        <p:spPr>
          <a:xfrm>
            <a:off x="925683" y="988046"/>
            <a:ext cx="7114138" cy="646331"/>
          </a:xfrm>
          <a:prstGeom prst="rect">
            <a:avLst/>
          </a:prstGeom>
        </p:spPr>
        <p:txBody>
          <a:bodyPr wrap="square">
            <a:spAutoFit/>
          </a:bodyPr>
          <a:lstStyle/>
          <a:p>
            <a:pPr lvl="0" algn="ctr">
              <a:defRPr/>
            </a:pPr>
            <a:r>
              <a:rPr lang="en-US" b="1" dirty="0">
                <a:cs typeface="Times New Roman" pitchFamily="18" charset="0"/>
              </a:rPr>
              <a:t>Association of mannose levels and incident T2D in 4,000 well </a:t>
            </a:r>
            <a:r>
              <a:rPr lang="en-US" b="1" dirty="0" err="1">
                <a:cs typeface="Times New Roman" pitchFamily="18" charset="0"/>
              </a:rPr>
              <a:t>phenotyped</a:t>
            </a:r>
            <a:r>
              <a:rPr lang="en-US" b="1" dirty="0">
                <a:cs typeface="Times New Roman" pitchFamily="18" charset="0"/>
              </a:rPr>
              <a:t> subjects</a:t>
            </a:r>
            <a:endParaRPr lang="en-US" b="1" dirty="0">
              <a:cs typeface="Times New Roman" pitchFamily="18" charset="0"/>
            </a:endParaRPr>
          </a:p>
        </p:txBody>
      </p:sp>
    </p:spTree>
    <p:extLst>
      <p:ext uri="{BB962C8B-B14F-4D97-AF65-F5344CB8AC3E}">
        <p14:creationId xmlns:p14="http://schemas.microsoft.com/office/powerpoint/2010/main" val="41219775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199" y="6552990"/>
            <a:ext cx="2298547" cy="365125"/>
          </a:xfrm>
        </p:spPr>
        <p:txBody>
          <a:bodyPr/>
          <a:lstStyle/>
          <a:p>
            <a:fld id="{16E92535-E9D8-4DDA-83D0-380D5F2D29E9}" type="slidenum">
              <a:rPr lang="en-US" sz="1000" smtClean="0"/>
              <a:pPr/>
              <a:t>27</a:t>
            </a:fld>
            <a:endParaRPr lang="en-US" sz="1000"/>
          </a:p>
        </p:txBody>
      </p:sp>
      <p:pic>
        <p:nvPicPr>
          <p:cNvPr id="5" name="Picture 2" descr="umberto"/>
          <p:cNvPicPr>
            <a:picLocks noChangeAspect="1" noChangeArrowheads="1"/>
          </p:cNvPicPr>
          <p:nvPr/>
        </p:nvPicPr>
        <p:blipFill>
          <a:blip r:embed="rId3" cstate="print"/>
          <a:srcRect/>
          <a:stretch>
            <a:fillRect/>
          </a:stretch>
        </p:blipFill>
        <p:spPr bwMode="auto">
          <a:xfrm>
            <a:off x="894610" y="4830476"/>
            <a:ext cx="1260000" cy="1260000"/>
          </a:xfrm>
          <a:prstGeom prst="rect">
            <a:avLst/>
          </a:prstGeom>
          <a:noFill/>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7808" y="1096536"/>
            <a:ext cx="977657" cy="1224000"/>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273" y="1096536"/>
            <a:ext cx="1007591" cy="1224000"/>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70770" y="1096536"/>
            <a:ext cx="1101612" cy="1224000"/>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94375" y="2935889"/>
            <a:ext cx="1045850" cy="1260000"/>
          </a:xfrm>
          <a:prstGeom prst="rect">
            <a:avLst/>
          </a:prstGeom>
        </p:spPr>
      </p:pic>
      <p:sp>
        <p:nvSpPr>
          <p:cNvPr id="12" name="Rectangle 11"/>
          <p:cNvSpPr/>
          <p:nvPr/>
        </p:nvSpPr>
        <p:spPr>
          <a:xfrm>
            <a:off x="-252536" y="2325650"/>
            <a:ext cx="1635494" cy="400110"/>
          </a:xfrm>
          <a:prstGeom prst="rect">
            <a:avLst/>
          </a:prstGeom>
        </p:spPr>
        <p:txBody>
          <a:bodyPr wrap="square">
            <a:spAutoFit/>
          </a:bodyPr>
          <a:lstStyle/>
          <a:p>
            <a:pPr algn="ctr"/>
            <a:r>
              <a:rPr lang="en-IN" sz="1000" dirty="0">
                <a:solidFill>
                  <a:prstClr val="black"/>
                </a:solidFill>
                <a:latin typeface="Century gothic"/>
                <a:cs typeface="Century gothic"/>
              </a:rPr>
              <a:t>Cheng Zhang </a:t>
            </a:r>
          </a:p>
          <a:p>
            <a:pPr algn="ctr"/>
            <a:r>
              <a:rPr lang="en-IN" sz="1000" dirty="0">
                <a:solidFill>
                  <a:prstClr val="black"/>
                </a:solidFill>
                <a:latin typeface="Century gothic"/>
                <a:cs typeface="Century gothic"/>
              </a:rPr>
              <a:t>Senior Researcher </a:t>
            </a:r>
          </a:p>
        </p:txBody>
      </p:sp>
      <p:sp>
        <p:nvSpPr>
          <p:cNvPr id="13" name="Rectangle 12"/>
          <p:cNvSpPr/>
          <p:nvPr/>
        </p:nvSpPr>
        <p:spPr>
          <a:xfrm>
            <a:off x="818059" y="2325650"/>
            <a:ext cx="1698959" cy="400110"/>
          </a:xfrm>
          <a:prstGeom prst="rect">
            <a:avLst/>
          </a:prstGeom>
        </p:spPr>
        <p:txBody>
          <a:bodyPr wrap="square">
            <a:spAutoFit/>
          </a:bodyPr>
          <a:lstStyle/>
          <a:p>
            <a:pPr algn="ctr"/>
            <a:r>
              <a:rPr lang="en-IN" sz="1000" dirty="0">
                <a:solidFill>
                  <a:prstClr val="black"/>
                </a:solidFill>
                <a:latin typeface="Century gothic"/>
                <a:cs typeface="Century gothic"/>
              </a:rPr>
              <a:t>Sunjae Lee</a:t>
            </a:r>
          </a:p>
          <a:p>
            <a:pPr algn="ctr"/>
            <a:r>
              <a:rPr lang="en-IN" sz="1000" dirty="0">
                <a:solidFill>
                  <a:prstClr val="black"/>
                </a:solidFill>
                <a:latin typeface="Century gothic"/>
                <a:cs typeface="Century gothic"/>
              </a:rPr>
              <a:t>Senior Researcher </a:t>
            </a:r>
          </a:p>
        </p:txBody>
      </p:sp>
      <p:sp>
        <p:nvSpPr>
          <p:cNvPr id="14" name="Rectangle 13"/>
          <p:cNvSpPr/>
          <p:nvPr/>
        </p:nvSpPr>
        <p:spPr>
          <a:xfrm>
            <a:off x="1653580" y="2325650"/>
            <a:ext cx="1923283" cy="400110"/>
          </a:xfrm>
          <a:prstGeom prst="rect">
            <a:avLst/>
          </a:prstGeom>
        </p:spPr>
        <p:txBody>
          <a:bodyPr wrap="square">
            <a:spAutoFit/>
          </a:bodyPr>
          <a:lstStyle/>
          <a:p>
            <a:pPr algn="ctr"/>
            <a:r>
              <a:rPr lang="en-IN" sz="1000" dirty="0">
                <a:solidFill>
                  <a:prstClr val="black"/>
                </a:solidFill>
                <a:latin typeface="Century gothic"/>
                <a:cs typeface="Century gothic"/>
              </a:rPr>
              <a:t>Reza Bidkhori</a:t>
            </a:r>
          </a:p>
          <a:p>
            <a:pPr algn="ctr"/>
            <a:r>
              <a:rPr lang="en-IN" sz="1000" dirty="0">
                <a:solidFill>
                  <a:prstClr val="black"/>
                </a:solidFill>
                <a:latin typeface="Century gothic"/>
                <a:cs typeface="Century gothic"/>
              </a:rPr>
              <a:t>Post doc </a:t>
            </a:r>
          </a:p>
        </p:txBody>
      </p:sp>
      <p:sp>
        <p:nvSpPr>
          <p:cNvPr id="15" name="Rectangle 14"/>
          <p:cNvSpPr/>
          <p:nvPr/>
        </p:nvSpPr>
        <p:spPr>
          <a:xfrm>
            <a:off x="5707147" y="4195889"/>
            <a:ext cx="986167" cy="400110"/>
          </a:xfrm>
          <a:prstGeom prst="rect">
            <a:avLst/>
          </a:prstGeom>
        </p:spPr>
        <p:txBody>
          <a:bodyPr wrap="none">
            <a:spAutoFit/>
          </a:bodyPr>
          <a:lstStyle/>
          <a:p>
            <a:pPr algn="ctr"/>
            <a:r>
              <a:rPr lang="en-IN" sz="1000" dirty="0">
                <a:solidFill>
                  <a:prstClr val="black"/>
                </a:solidFill>
                <a:latin typeface="Century gothic"/>
                <a:cs typeface="Century gothic"/>
              </a:rPr>
              <a:t>Zhengtao Liu</a:t>
            </a:r>
          </a:p>
          <a:p>
            <a:pPr algn="ctr"/>
            <a:r>
              <a:rPr lang="en-IN" sz="1000" dirty="0">
                <a:solidFill>
                  <a:prstClr val="black"/>
                </a:solidFill>
                <a:latin typeface="Century gothic"/>
                <a:cs typeface="Century gothic"/>
              </a:rPr>
              <a:t>Post doc </a:t>
            </a:r>
          </a:p>
        </p:txBody>
      </p:sp>
      <p:pic>
        <p:nvPicPr>
          <p:cNvPr id="18" name="Picture 1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02671" y="1096536"/>
            <a:ext cx="891695" cy="1224000"/>
          </a:xfrm>
          <a:prstGeom prst="rect">
            <a:avLst/>
          </a:prstGeom>
        </p:spPr>
      </p:pic>
      <p:sp>
        <p:nvSpPr>
          <p:cNvPr id="19" name="Rectangle 18"/>
          <p:cNvSpPr/>
          <p:nvPr/>
        </p:nvSpPr>
        <p:spPr>
          <a:xfrm>
            <a:off x="5129014" y="2325650"/>
            <a:ext cx="1037463" cy="400110"/>
          </a:xfrm>
          <a:prstGeom prst="rect">
            <a:avLst/>
          </a:prstGeom>
          <a:solidFill>
            <a:schemeClr val="bg1"/>
          </a:solidFill>
        </p:spPr>
        <p:txBody>
          <a:bodyPr wrap="none">
            <a:spAutoFit/>
          </a:bodyPr>
          <a:lstStyle/>
          <a:p>
            <a:pPr algn="ctr"/>
            <a:r>
              <a:rPr lang="en-IN" sz="1000" dirty="0">
                <a:solidFill>
                  <a:prstClr val="black"/>
                </a:solidFill>
                <a:latin typeface="Century gothic"/>
                <a:cs typeface="Century gothic"/>
              </a:rPr>
              <a:t>Alen Lovric</a:t>
            </a:r>
          </a:p>
          <a:p>
            <a:pPr algn="ctr"/>
            <a:r>
              <a:rPr lang="en-IN" sz="1000" dirty="0">
                <a:solidFill>
                  <a:prstClr val="black"/>
                </a:solidFill>
                <a:latin typeface="Century gothic"/>
                <a:cs typeface="Century gothic"/>
              </a:rPr>
              <a:t>Research Eng</a:t>
            </a:r>
          </a:p>
        </p:txBody>
      </p:sp>
      <p:pic>
        <p:nvPicPr>
          <p:cNvPr id="20" name="Picture 19"/>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196435" y="1096536"/>
            <a:ext cx="946957" cy="1224000"/>
          </a:xfrm>
          <a:prstGeom prst="rect">
            <a:avLst/>
          </a:prstGeom>
        </p:spPr>
      </p:pic>
      <p:sp>
        <p:nvSpPr>
          <p:cNvPr id="21" name="Rectangle 20"/>
          <p:cNvSpPr/>
          <p:nvPr/>
        </p:nvSpPr>
        <p:spPr>
          <a:xfrm>
            <a:off x="2819425" y="2325650"/>
            <a:ext cx="1724896" cy="400110"/>
          </a:xfrm>
          <a:prstGeom prst="rect">
            <a:avLst/>
          </a:prstGeom>
        </p:spPr>
        <p:txBody>
          <a:bodyPr wrap="square">
            <a:spAutoFit/>
          </a:bodyPr>
          <a:lstStyle/>
          <a:p>
            <a:pPr algn="ctr"/>
            <a:r>
              <a:rPr lang="en-IN" sz="1000" dirty="0">
                <a:solidFill>
                  <a:prstClr val="black"/>
                </a:solidFill>
                <a:latin typeface="Century gothic"/>
                <a:cs typeface="Century gothic"/>
              </a:rPr>
              <a:t>Rui Benfeitas</a:t>
            </a:r>
          </a:p>
          <a:p>
            <a:pPr algn="ctr"/>
            <a:r>
              <a:rPr lang="en-IN" sz="1000" dirty="0">
                <a:solidFill>
                  <a:prstClr val="black"/>
                </a:solidFill>
                <a:latin typeface="Century gothic"/>
                <a:cs typeface="Century gothic"/>
              </a:rPr>
              <a:t>Post doc</a:t>
            </a:r>
          </a:p>
        </p:txBody>
      </p:sp>
      <p:sp>
        <p:nvSpPr>
          <p:cNvPr id="22" name="Rectangle 21"/>
          <p:cNvSpPr/>
          <p:nvPr/>
        </p:nvSpPr>
        <p:spPr>
          <a:xfrm>
            <a:off x="32470" y="6090476"/>
            <a:ext cx="936104" cy="400110"/>
          </a:xfrm>
          <a:prstGeom prst="rect">
            <a:avLst/>
          </a:prstGeom>
        </p:spPr>
        <p:txBody>
          <a:bodyPr wrap="square">
            <a:spAutoFit/>
          </a:bodyPr>
          <a:lstStyle/>
          <a:p>
            <a:pPr algn="ctr"/>
            <a:r>
              <a:rPr lang="en-IN" sz="1000" dirty="0">
                <a:solidFill>
                  <a:prstClr val="black"/>
                </a:solidFill>
                <a:latin typeface="Century gothic"/>
                <a:cs typeface="Century gothic"/>
              </a:rPr>
              <a:t>Faddy Aziz</a:t>
            </a:r>
          </a:p>
          <a:p>
            <a:pPr algn="ctr"/>
            <a:r>
              <a:rPr lang="en-IN" sz="1000" dirty="0">
                <a:solidFill>
                  <a:prstClr val="black"/>
                </a:solidFill>
                <a:latin typeface="Century gothic"/>
                <a:cs typeface="Century gothic"/>
              </a:rPr>
              <a:t>Post doc</a:t>
            </a:r>
          </a:p>
        </p:txBody>
      </p:sp>
      <p:sp>
        <p:nvSpPr>
          <p:cNvPr id="23" name="Rectangle 22"/>
          <p:cNvSpPr/>
          <p:nvPr/>
        </p:nvSpPr>
        <p:spPr>
          <a:xfrm>
            <a:off x="699628" y="6090476"/>
            <a:ext cx="1637098" cy="400110"/>
          </a:xfrm>
          <a:prstGeom prst="rect">
            <a:avLst/>
          </a:prstGeom>
        </p:spPr>
        <p:txBody>
          <a:bodyPr wrap="square">
            <a:spAutoFit/>
          </a:bodyPr>
          <a:lstStyle/>
          <a:p>
            <a:pPr algn="ctr"/>
            <a:r>
              <a:rPr lang="en-IN" sz="1000" dirty="0">
                <a:solidFill>
                  <a:prstClr val="black"/>
                </a:solidFill>
                <a:latin typeface="Century gothic"/>
                <a:cs typeface="Century gothic"/>
              </a:rPr>
              <a:t>Umberto </a:t>
            </a:r>
            <a:r>
              <a:rPr lang="en-IN" sz="1000" dirty="0" err="1">
                <a:solidFill>
                  <a:prstClr val="black"/>
                </a:solidFill>
                <a:latin typeface="Century gothic"/>
                <a:cs typeface="Century gothic"/>
              </a:rPr>
              <a:t>Battisti</a:t>
            </a:r>
            <a:endParaRPr lang="en-IN" sz="1000" dirty="0">
              <a:solidFill>
                <a:prstClr val="black"/>
              </a:solidFill>
              <a:latin typeface="Century gothic"/>
              <a:cs typeface="Century gothic"/>
            </a:endParaRPr>
          </a:p>
          <a:p>
            <a:pPr algn="ctr"/>
            <a:r>
              <a:rPr lang="en-IN" sz="1000" dirty="0">
                <a:solidFill>
                  <a:prstClr val="black"/>
                </a:solidFill>
                <a:latin typeface="Century gothic"/>
                <a:cs typeface="Century gothic"/>
              </a:rPr>
              <a:t>Post doc</a:t>
            </a:r>
          </a:p>
        </p:txBody>
      </p:sp>
      <p:pic>
        <p:nvPicPr>
          <p:cNvPr id="24" name="Picture 4" descr="E:\Adil_Employment\AllEmployee\GU Fady\Id 2.jpg"/>
          <p:cNvPicPr>
            <a:picLocks noChangeAspect="1" noChangeArrowheads="1"/>
          </p:cNvPicPr>
          <p:nvPr/>
        </p:nvPicPr>
        <p:blipFill>
          <a:blip r:embed="rId10" cstate="print"/>
          <a:srcRect/>
          <a:stretch>
            <a:fillRect/>
          </a:stretch>
        </p:blipFill>
        <p:spPr bwMode="auto">
          <a:xfrm>
            <a:off x="55712" y="4830476"/>
            <a:ext cx="908619" cy="1260000"/>
          </a:xfrm>
          <a:prstGeom prst="rect">
            <a:avLst/>
          </a:prstGeom>
          <a:noFill/>
        </p:spPr>
      </p:pic>
      <p:sp>
        <p:nvSpPr>
          <p:cNvPr id="25" name="Rectangle 24"/>
          <p:cNvSpPr/>
          <p:nvPr/>
        </p:nvSpPr>
        <p:spPr>
          <a:xfrm>
            <a:off x="5940152" y="6090476"/>
            <a:ext cx="1637098" cy="400110"/>
          </a:xfrm>
          <a:prstGeom prst="rect">
            <a:avLst/>
          </a:prstGeom>
        </p:spPr>
        <p:txBody>
          <a:bodyPr wrap="square">
            <a:spAutoFit/>
          </a:bodyPr>
          <a:lstStyle/>
          <a:p>
            <a:pPr algn="ctr"/>
            <a:r>
              <a:rPr lang="en-IN" sz="1000" dirty="0">
                <a:solidFill>
                  <a:prstClr val="black"/>
                </a:solidFill>
                <a:latin typeface="Century gothic"/>
                <a:cs typeface="Century gothic"/>
              </a:rPr>
              <a:t>Chunxia Gao </a:t>
            </a:r>
          </a:p>
          <a:p>
            <a:pPr algn="ctr"/>
            <a:r>
              <a:rPr lang="en-IN" sz="1000" dirty="0">
                <a:solidFill>
                  <a:prstClr val="black"/>
                </a:solidFill>
                <a:latin typeface="Century gothic"/>
                <a:cs typeface="Century gothic"/>
              </a:rPr>
              <a:t>Post doc</a:t>
            </a:r>
          </a:p>
        </p:txBody>
      </p:sp>
      <p:pic>
        <p:nvPicPr>
          <p:cNvPr id="26" name="Picture 4" descr="chunxia-gao-mod"/>
          <p:cNvPicPr>
            <a:picLocks noChangeAspect="1" noChangeArrowheads="1"/>
          </p:cNvPicPr>
          <p:nvPr/>
        </p:nvPicPr>
        <p:blipFill>
          <a:blip r:embed="rId11" cstate="print"/>
          <a:srcRect/>
          <a:stretch>
            <a:fillRect/>
          </a:stretch>
        </p:blipFill>
        <p:spPr bwMode="auto">
          <a:xfrm>
            <a:off x="6118964" y="4830476"/>
            <a:ext cx="1476563" cy="1260000"/>
          </a:xfrm>
          <a:prstGeom prst="rect">
            <a:avLst/>
          </a:prstGeom>
          <a:noFill/>
        </p:spPr>
      </p:pic>
      <p:sp>
        <p:nvSpPr>
          <p:cNvPr id="27" name="Rectangle 26"/>
          <p:cNvSpPr/>
          <p:nvPr/>
        </p:nvSpPr>
        <p:spPr>
          <a:xfrm>
            <a:off x="7812360" y="4195889"/>
            <a:ext cx="1368152" cy="400110"/>
          </a:xfrm>
          <a:prstGeom prst="rect">
            <a:avLst/>
          </a:prstGeom>
        </p:spPr>
        <p:txBody>
          <a:bodyPr wrap="square">
            <a:spAutoFit/>
          </a:bodyPr>
          <a:lstStyle/>
          <a:p>
            <a:pPr algn="ctr"/>
            <a:r>
              <a:rPr lang="en-IN" sz="1000" dirty="0" err="1">
                <a:solidFill>
                  <a:prstClr val="black"/>
                </a:solidFill>
                <a:latin typeface="Century gothic"/>
                <a:cs typeface="Century gothic"/>
              </a:rPr>
              <a:t>Natasa</a:t>
            </a:r>
            <a:r>
              <a:rPr lang="en-IN" sz="1000" dirty="0">
                <a:solidFill>
                  <a:prstClr val="black"/>
                </a:solidFill>
                <a:latin typeface="Century gothic"/>
                <a:cs typeface="Century gothic"/>
              </a:rPr>
              <a:t> </a:t>
            </a:r>
            <a:r>
              <a:rPr lang="en-IN" sz="1000" dirty="0" err="1">
                <a:solidFill>
                  <a:prstClr val="black"/>
                </a:solidFill>
                <a:latin typeface="Century gothic"/>
                <a:cs typeface="Century gothic"/>
              </a:rPr>
              <a:t>Sikanic</a:t>
            </a:r>
            <a:endParaRPr lang="en-IN" sz="1000" dirty="0">
              <a:solidFill>
                <a:prstClr val="black"/>
              </a:solidFill>
              <a:latin typeface="Century gothic"/>
              <a:cs typeface="Century gothic"/>
            </a:endParaRPr>
          </a:p>
          <a:p>
            <a:pPr algn="ctr"/>
            <a:r>
              <a:rPr lang="en-IN" sz="1000" dirty="0">
                <a:solidFill>
                  <a:prstClr val="black"/>
                </a:solidFill>
                <a:latin typeface="Century gothic"/>
                <a:cs typeface="Century gothic"/>
              </a:rPr>
              <a:t>Researcher</a:t>
            </a:r>
          </a:p>
        </p:txBody>
      </p:sp>
      <p:pic>
        <p:nvPicPr>
          <p:cNvPr id="28" name="Picture 6" descr="C:\Users\adilm\Desktop\image.png"/>
          <p:cNvPicPr>
            <a:picLocks noChangeAspect="1" noChangeArrowheads="1"/>
          </p:cNvPicPr>
          <p:nvPr/>
        </p:nvPicPr>
        <p:blipFill>
          <a:blip r:embed="rId12" cstate="print"/>
          <a:srcRect/>
          <a:stretch>
            <a:fillRect/>
          </a:stretch>
        </p:blipFill>
        <p:spPr bwMode="auto">
          <a:xfrm>
            <a:off x="8023772" y="2935889"/>
            <a:ext cx="972633" cy="1260000"/>
          </a:xfrm>
          <a:prstGeom prst="rect">
            <a:avLst/>
          </a:prstGeom>
          <a:noFill/>
        </p:spPr>
      </p:pic>
      <p:pic>
        <p:nvPicPr>
          <p:cNvPr id="29" name="Picture 8" descr="profile-arif-new"/>
          <p:cNvPicPr>
            <a:picLocks noChangeArrowheads="1"/>
          </p:cNvPicPr>
          <p:nvPr/>
        </p:nvPicPr>
        <p:blipFill>
          <a:blip r:embed="rId13" cstate="print"/>
          <a:srcRect/>
          <a:stretch>
            <a:fillRect/>
          </a:stretch>
        </p:blipFill>
        <p:spPr bwMode="auto">
          <a:xfrm>
            <a:off x="4139952" y="1096536"/>
            <a:ext cx="1081681" cy="1224000"/>
          </a:xfrm>
          <a:prstGeom prst="rect">
            <a:avLst/>
          </a:prstGeom>
          <a:noFill/>
        </p:spPr>
      </p:pic>
      <p:sp>
        <p:nvSpPr>
          <p:cNvPr id="30" name="Rectangle 29"/>
          <p:cNvSpPr/>
          <p:nvPr/>
        </p:nvSpPr>
        <p:spPr>
          <a:xfrm>
            <a:off x="7001222" y="2325650"/>
            <a:ext cx="1338828" cy="384721"/>
          </a:xfrm>
          <a:prstGeom prst="rect">
            <a:avLst/>
          </a:prstGeom>
          <a:solidFill>
            <a:schemeClr val="bg1"/>
          </a:solidFill>
        </p:spPr>
        <p:txBody>
          <a:bodyPr wrap="none">
            <a:spAutoFit/>
          </a:bodyPr>
          <a:lstStyle/>
          <a:p>
            <a:pPr algn="ctr"/>
            <a:r>
              <a:rPr lang="en-IN" sz="900" dirty="0">
                <a:solidFill>
                  <a:prstClr val="black"/>
                </a:solidFill>
                <a:latin typeface="Century gothic"/>
                <a:cs typeface="Century gothic"/>
              </a:rPr>
              <a:t>Mohamed </a:t>
            </a:r>
            <a:r>
              <a:rPr lang="en-IN" sz="900" dirty="0" err="1">
                <a:solidFill>
                  <a:prstClr val="black"/>
                </a:solidFill>
                <a:latin typeface="Century gothic"/>
                <a:cs typeface="Century gothic"/>
              </a:rPr>
              <a:t>Alshobky</a:t>
            </a:r>
            <a:r>
              <a:rPr lang="en-IN" sz="900" dirty="0">
                <a:solidFill>
                  <a:prstClr val="black"/>
                </a:solidFill>
                <a:latin typeface="Century gothic"/>
                <a:cs typeface="Century gothic"/>
              </a:rPr>
              <a:t> </a:t>
            </a:r>
          </a:p>
          <a:p>
            <a:pPr algn="ctr"/>
            <a:r>
              <a:rPr lang="en-IN" sz="1000" dirty="0">
                <a:solidFill>
                  <a:prstClr val="black"/>
                </a:solidFill>
                <a:latin typeface="Century gothic"/>
                <a:cs typeface="Century gothic"/>
              </a:rPr>
              <a:t>MSc Student</a:t>
            </a:r>
          </a:p>
        </p:txBody>
      </p:sp>
      <p:sp>
        <p:nvSpPr>
          <p:cNvPr id="31" name="Rectangle 30"/>
          <p:cNvSpPr/>
          <p:nvPr/>
        </p:nvSpPr>
        <p:spPr>
          <a:xfrm>
            <a:off x="6050260" y="2325650"/>
            <a:ext cx="1122423" cy="400110"/>
          </a:xfrm>
          <a:prstGeom prst="rect">
            <a:avLst/>
          </a:prstGeom>
          <a:noFill/>
        </p:spPr>
        <p:txBody>
          <a:bodyPr wrap="none">
            <a:spAutoFit/>
          </a:bodyPr>
          <a:lstStyle/>
          <a:p>
            <a:pPr algn="ctr"/>
            <a:r>
              <a:rPr lang="en-IN" sz="1000" dirty="0" err="1">
                <a:solidFill>
                  <a:prstClr val="black"/>
                </a:solidFill>
                <a:latin typeface="Century gothic"/>
                <a:cs typeface="Century gothic"/>
              </a:rPr>
              <a:t>Dorines</a:t>
            </a:r>
            <a:r>
              <a:rPr lang="en-IN" sz="1000" dirty="0">
                <a:solidFill>
                  <a:prstClr val="black"/>
                </a:solidFill>
                <a:latin typeface="Century gothic"/>
                <a:cs typeface="Century gothic"/>
              </a:rPr>
              <a:t> Rosario</a:t>
            </a:r>
          </a:p>
          <a:p>
            <a:pPr algn="ctr"/>
            <a:r>
              <a:rPr lang="en-IN" sz="1000" dirty="0">
                <a:solidFill>
                  <a:prstClr val="black"/>
                </a:solidFill>
                <a:latin typeface="Century gothic"/>
                <a:cs typeface="Century gothic"/>
              </a:rPr>
              <a:t>Research Eng</a:t>
            </a:r>
          </a:p>
        </p:txBody>
      </p:sp>
      <p:pic>
        <p:nvPicPr>
          <p:cNvPr id="32" name="Picture 6"/>
          <p:cNvPicPr>
            <a:picLocks noChangeAspect="1" noChangeArrowheads="1"/>
          </p:cNvPicPr>
          <p:nvPr/>
        </p:nvPicPr>
        <p:blipFill>
          <a:blip r:embed="rId14" cstate="print"/>
          <a:srcRect/>
          <a:stretch>
            <a:fillRect/>
          </a:stretch>
        </p:blipFill>
        <p:spPr bwMode="auto">
          <a:xfrm>
            <a:off x="6142890" y="1096536"/>
            <a:ext cx="913294" cy="1224000"/>
          </a:xfrm>
          <a:prstGeom prst="rect">
            <a:avLst/>
          </a:prstGeom>
          <a:noFill/>
          <a:ln w="9525">
            <a:noFill/>
            <a:miter lim="800000"/>
            <a:headEnd/>
            <a:tailEnd/>
          </a:ln>
        </p:spPr>
      </p:pic>
      <p:pic>
        <p:nvPicPr>
          <p:cNvPr id="35" name="Picture 2"/>
          <p:cNvPicPr>
            <a:picLocks noChangeAspect="1" noChangeArrowheads="1"/>
          </p:cNvPicPr>
          <p:nvPr/>
        </p:nvPicPr>
        <p:blipFill>
          <a:blip r:embed="rId15" cstate="print"/>
          <a:srcRect/>
          <a:stretch>
            <a:fillRect/>
          </a:stretch>
        </p:blipFill>
        <p:spPr bwMode="auto">
          <a:xfrm>
            <a:off x="7118957" y="1096536"/>
            <a:ext cx="1048893" cy="1224000"/>
          </a:xfrm>
          <a:prstGeom prst="rect">
            <a:avLst/>
          </a:prstGeom>
          <a:noFill/>
          <a:ln w="9525">
            <a:noFill/>
            <a:miter lim="800000"/>
            <a:headEnd/>
            <a:tailEnd/>
          </a:ln>
        </p:spPr>
      </p:pic>
      <p:sp>
        <p:nvSpPr>
          <p:cNvPr id="36" name="Title 1"/>
          <p:cNvSpPr txBox="1">
            <a:spLocks/>
          </p:cNvSpPr>
          <p:nvPr/>
        </p:nvSpPr>
        <p:spPr>
          <a:xfrm>
            <a:off x="-402188" y="25091"/>
            <a:ext cx="8229600" cy="59559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2800" b="1" i="0" u="none" strike="noStrike" kern="1200" cap="none" spc="0" normalizeH="0" baseline="0" noProof="0" dirty="0">
                <a:ln>
                  <a:noFill/>
                </a:ln>
                <a:solidFill>
                  <a:srgbClr val="0000FF"/>
                </a:solidFill>
                <a:effectLst/>
                <a:uLnTx/>
                <a:uFillTx/>
                <a:latin typeface="Century Gothic" pitchFamily="34" charset="0"/>
                <a:ea typeface="+mj-ea"/>
                <a:cs typeface="Century gothic"/>
              </a:rPr>
              <a:t>Systems medicine group@ SciLifeLab</a:t>
            </a:r>
          </a:p>
        </p:txBody>
      </p:sp>
      <p:sp>
        <p:nvSpPr>
          <p:cNvPr id="38" name="Rectangle 37"/>
          <p:cNvSpPr/>
          <p:nvPr/>
        </p:nvSpPr>
        <p:spPr>
          <a:xfrm>
            <a:off x="4067944" y="2325650"/>
            <a:ext cx="1199367" cy="400110"/>
          </a:xfrm>
          <a:prstGeom prst="rect">
            <a:avLst/>
          </a:prstGeom>
        </p:spPr>
        <p:txBody>
          <a:bodyPr wrap="none">
            <a:spAutoFit/>
          </a:bodyPr>
          <a:lstStyle/>
          <a:p>
            <a:pPr algn="ctr"/>
            <a:r>
              <a:rPr lang="en-IN" sz="1000" dirty="0">
                <a:solidFill>
                  <a:prstClr val="black"/>
                </a:solidFill>
                <a:latin typeface="Century gothic"/>
                <a:cs typeface="Century gothic"/>
              </a:rPr>
              <a:t>Muhammad Arif</a:t>
            </a:r>
          </a:p>
          <a:p>
            <a:pPr algn="ctr"/>
            <a:r>
              <a:rPr lang="en-IN" sz="1000" dirty="0">
                <a:solidFill>
                  <a:prstClr val="black"/>
                </a:solidFill>
                <a:latin typeface="Century gothic"/>
                <a:cs typeface="Century gothic"/>
              </a:rPr>
              <a:t>PhD stud.</a:t>
            </a:r>
          </a:p>
        </p:txBody>
      </p:sp>
      <p:sp>
        <p:nvSpPr>
          <p:cNvPr id="40" name="Title 1"/>
          <p:cNvSpPr txBox="1">
            <a:spLocks/>
          </p:cNvSpPr>
          <p:nvPr/>
        </p:nvSpPr>
        <p:spPr>
          <a:xfrm>
            <a:off x="-108520" y="532487"/>
            <a:ext cx="2376264" cy="59559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1400" b="1" i="0" u="none" strike="noStrike" kern="1200" cap="none" spc="0" normalizeH="0" baseline="0" noProof="0" dirty="0">
                <a:ln>
                  <a:noFill/>
                </a:ln>
                <a:solidFill>
                  <a:srgbClr val="0000FF"/>
                </a:solidFill>
                <a:effectLst/>
                <a:uLnTx/>
                <a:uFillTx/>
                <a:latin typeface="Century Gothic" pitchFamily="34" charset="0"/>
                <a:ea typeface="+mj-ea"/>
                <a:cs typeface="Century gothic"/>
              </a:rPr>
              <a:t>Computational Biology</a:t>
            </a:r>
          </a:p>
        </p:txBody>
      </p:sp>
      <p:sp>
        <p:nvSpPr>
          <p:cNvPr id="50" name="Title 1"/>
          <p:cNvSpPr txBox="1">
            <a:spLocks/>
          </p:cNvSpPr>
          <p:nvPr/>
        </p:nvSpPr>
        <p:spPr>
          <a:xfrm>
            <a:off x="5436096" y="2526188"/>
            <a:ext cx="2376264" cy="59559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1400" b="1" i="0" u="none" strike="noStrike" kern="1200" cap="none" spc="0" normalizeH="0" baseline="0" noProof="0" dirty="0">
                <a:ln>
                  <a:noFill/>
                </a:ln>
                <a:solidFill>
                  <a:srgbClr val="0000FF"/>
                </a:solidFill>
                <a:effectLst/>
                <a:uLnTx/>
                <a:uFillTx/>
                <a:latin typeface="Century Gothic" pitchFamily="34" charset="0"/>
                <a:ea typeface="+mj-ea"/>
                <a:cs typeface="Century gothic"/>
              </a:rPr>
              <a:t>Experimental Biology</a:t>
            </a:r>
          </a:p>
        </p:txBody>
      </p:sp>
      <p:sp>
        <p:nvSpPr>
          <p:cNvPr id="51" name="Title 1"/>
          <p:cNvSpPr txBox="1">
            <a:spLocks/>
          </p:cNvSpPr>
          <p:nvPr/>
        </p:nvSpPr>
        <p:spPr>
          <a:xfrm>
            <a:off x="-242262" y="4439291"/>
            <a:ext cx="2376264" cy="59559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1400" b="1" i="0" u="none" strike="noStrike" kern="1200" cap="none" spc="0" normalizeH="0" baseline="0" noProof="0" dirty="0">
                <a:ln>
                  <a:noFill/>
                </a:ln>
                <a:solidFill>
                  <a:srgbClr val="0000FF"/>
                </a:solidFill>
                <a:effectLst/>
                <a:uLnTx/>
                <a:uFillTx/>
                <a:latin typeface="Century Gothic" pitchFamily="34" charset="0"/>
                <a:ea typeface="+mj-ea"/>
                <a:cs typeface="Century gothic"/>
              </a:rPr>
              <a:t>Medicinal Chemistry</a:t>
            </a:r>
          </a:p>
        </p:txBody>
      </p:sp>
      <p:sp>
        <p:nvSpPr>
          <p:cNvPr id="43" name="Rectangle 42"/>
          <p:cNvSpPr/>
          <p:nvPr/>
        </p:nvSpPr>
        <p:spPr>
          <a:xfrm>
            <a:off x="35496" y="4089626"/>
            <a:ext cx="942887" cy="400110"/>
          </a:xfrm>
          <a:prstGeom prst="rect">
            <a:avLst/>
          </a:prstGeom>
          <a:noFill/>
        </p:spPr>
        <p:txBody>
          <a:bodyPr wrap="none">
            <a:spAutoFit/>
          </a:bodyPr>
          <a:lstStyle/>
          <a:p>
            <a:pPr algn="ctr"/>
            <a:r>
              <a:rPr lang="en-IN" sz="1000" dirty="0" err="1">
                <a:solidFill>
                  <a:prstClr val="black"/>
                </a:solidFill>
                <a:latin typeface="Century gothic"/>
                <a:cs typeface="Century gothic"/>
              </a:rPr>
              <a:t>Beste</a:t>
            </a:r>
            <a:r>
              <a:rPr lang="en-IN" sz="1000" dirty="0">
                <a:solidFill>
                  <a:prstClr val="black"/>
                </a:solidFill>
                <a:latin typeface="Century gothic"/>
                <a:cs typeface="Century gothic"/>
              </a:rPr>
              <a:t> </a:t>
            </a:r>
            <a:r>
              <a:rPr lang="en-IN" sz="1000" dirty="0" err="1">
                <a:solidFill>
                  <a:prstClr val="black"/>
                </a:solidFill>
                <a:latin typeface="Century gothic"/>
                <a:cs typeface="Century gothic"/>
              </a:rPr>
              <a:t>Turanli</a:t>
            </a:r>
            <a:endParaRPr lang="en-IN" sz="1000" dirty="0">
              <a:solidFill>
                <a:prstClr val="black"/>
              </a:solidFill>
              <a:latin typeface="Century gothic"/>
              <a:cs typeface="Century gothic"/>
            </a:endParaRPr>
          </a:p>
          <a:p>
            <a:pPr algn="ctr"/>
            <a:r>
              <a:rPr lang="en-IN" sz="1000" dirty="0">
                <a:solidFill>
                  <a:prstClr val="black"/>
                </a:solidFill>
                <a:latin typeface="Century gothic"/>
                <a:cs typeface="Century gothic"/>
              </a:rPr>
              <a:t>Vis Student</a:t>
            </a:r>
          </a:p>
        </p:txBody>
      </p:sp>
      <p:pic>
        <p:nvPicPr>
          <p:cNvPr id="44" name="Picture 2" descr="http://sysmedicine.com/wp-content/uploads/2016/02/besty.new2_-245x300.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515" y="2829626"/>
            <a:ext cx="1029001" cy="1260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ysmedicine.com/wp-content/uploads/2016/02/feride-258x300.jpg"/>
          <p:cNvPicPr>
            <a:picLocks noChangeAspect="1" noChangeArrowheads="1"/>
          </p:cNvPicPr>
          <p:nvPr/>
        </p:nvPicPr>
        <p:blipFill>
          <a:blip r:embed="rId17" cstate="print"/>
          <a:srcRect/>
          <a:stretch>
            <a:fillRect/>
          </a:stretch>
        </p:blipFill>
        <p:spPr bwMode="auto">
          <a:xfrm>
            <a:off x="1000175" y="2829626"/>
            <a:ext cx="1083600" cy="1260000"/>
          </a:xfrm>
          <a:prstGeom prst="rect">
            <a:avLst/>
          </a:prstGeom>
          <a:noFill/>
        </p:spPr>
      </p:pic>
      <p:sp>
        <p:nvSpPr>
          <p:cNvPr id="45" name="Rectangle 44"/>
          <p:cNvSpPr/>
          <p:nvPr/>
        </p:nvSpPr>
        <p:spPr>
          <a:xfrm>
            <a:off x="971600" y="4089626"/>
            <a:ext cx="870751" cy="400110"/>
          </a:xfrm>
          <a:prstGeom prst="rect">
            <a:avLst/>
          </a:prstGeom>
          <a:noFill/>
        </p:spPr>
        <p:txBody>
          <a:bodyPr wrap="none">
            <a:spAutoFit/>
          </a:bodyPr>
          <a:lstStyle/>
          <a:p>
            <a:pPr algn="ctr"/>
            <a:r>
              <a:rPr lang="en-IN" sz="1000" dirty="0">
                <a:solidFill>
                  <a:prstClr val="black"/>
                </a:solidFill>
                <a:latin typeface="Century gothic"/>
                <a:cs typeface="Century gothic"/>
              </a:rPr>
              <a:t>Feride Eren</a:t>
            </a:r>
          </a:p>
          <a:p>
            <a:pPr algn="ctr"/>
            <a:r>
              <a:rPr lang="en-IN" sz="1000" dirty="0">
                <a:solidFill>
                  <a:prstClr val="black"/>
                </a:solidFill>
                <a:latin typeface="Century gothic"/>
                <a:cs typeface="Century gothic"/>
              </a:rPr>
              <a:t>Vis Student</a:t>
            </a:r>
          </a:p>
        </p:txBody>
      </p:sp>
      <p:sp>
        <p:nvSpPr>
          <p:cNvPr id="46" name="Rectangle 45"/>
          <p:cNvSpPr/>
          <p:nvPr/>
        </p:nvSpPr>
        <p:spPr>
          <a:xfrm>
            <a:off x="2124833" y="4089626"/>
            <a:ext cx="1007007" cy="400110"/>
          </a:xfrm>
          <a:prstGeom prst="rect">
            <a:avLst/>
          </a:prstGeom>
          <a:noFill/>
        </p:spPr>
        <p:txBody>
          <a:bodyPr wrap="none">
            <a:spAutoFit/>
          </a:bodyPr>
          <a:lstStyle/>
          <a:p>
            <a:pPr algn="ctr"/>
            <a:r>
              <a:rPr lang="en-IN" sz="1000" dirty="0" err="1">
                <a:solidFill>
                  <a:prstClr val="black"/>
                </a:solidFill>
                <a:latin typeface="Century gothic"/>
                <a:cs typeface="Century gothic"/>
              </a:rPr>
              <a:t>Ozlem</a:t>
            </a:r>
            <a:r>
              <a:rPr lang="en-IN" sz="1000" dirty="0">
                <a:solidFill>
                  <a:prstClr val="black"/>
                </a:solidFill>
                <a:latin typeface="Century gothic"/>
                <a:cs typeface="Century gothic"/>
              </a:rPr>
              <a:t> Altay</a:t>
            </a:r>
          </a:p>
          <a:p>
            <a:pPr algn="ctr"/>
            <a:r>
              <a:rPr lang="en-IN" sz="1000" dirty="0">
                <a:solidFill>
                  <a:prstClr val="black"/>
                </a:solidFill>
                <a:latin typeface="Century gothic"/>
                <a:cs typeface="Century gothic"/>
              </a:rPr>
              <a:t>Vis </a:t>
            </a:r>
            <a:r>
              <a:rPr lang="en-IN" sz="1000" dirty="0" err="1">
                <a:solidFill>
                  <a:prstClr val="black"/>
                </a:solidFill>
                <a:latin typeface="Century gothic"/>
                <a:cs typeface="Century gothic"/>
              </a:rPr>
              <a:t>Resarcher</a:t>
            </a:r>
            <a:endParaRPr lang="en-IN" sz="1000" dirty="0">
              <a:solidFill>
                <a:prstClr val="black"/>
              </a:solidFill>
              <a:latin typeface="Century gothic"/>
              <a:cs typeface="Century gothic"/>
            </a:endParaRPr>
          </a:p>
        </p:txBody>
      </p:sp>
      <p:pic>
        <p:nvPicPr>
          <p:cNvPr id="56322" name="Picture 2" descr="http://sysmedicine.com/wp-content/uploads/2016/02/fullsizeoutput_197-225x300.jpeg"/>
          <p:cNvPicPr>
            <a:picLocks noChangeAspect="1" noChangeArrowheads="1"/>
          </p:cNvPicPr>
          <p:nvPr/>
        </p:nvPicPr>
        <p:blipFill>
          <a:blip r:embed="rId18" cstate="print"/>
          <a:srcRect/>
          <a:stretch>
            <a:fillRect/>
          </a:stretch>
        </p:blipFill>
        <p:spPr bwMode="auto">
          <a:xfrm>
            <a:off x="8191450" y="1096536"/>
            <a:ext cx="918000" cy="1224000"/>
          </a:xfrm>
          <a:prstGeom prst="rect">
            <a:avLst/>
          </a:prstGeom>
          <a:noFill/>
        </p:spPr>
      </p:pic>
      <p:sp>
        <p:nvSpPr>
          <p:cNvPr id="47" name="Rectangle 46"/>
          <p:cNvSpPr/>
          <p:nvPr/>
        </p:nvSpPr>
        <p:spPr>
          <a:xfrm>
            <a:off x="8177033" y="2310446"/>
            <a:ext cx="965329" cy="400110"/>
          </a:xfrm>
          <a:prstGeom prst="rect">
            <a:avLst/>
          </a:prstGeom>
          <a:noFill/>
        </p:spPr>
        <p:txBody>
          <a:bodyPr wrap="none">
            <a:spAutoFit/>
          </a:bodyPr>
          <a:lstStyle/>
          <a:p>
            <a:pPr algn="ctr"/>
            <a:r>
              <a:rPr lang="en-IN" sz="1000" dirty="0">
                <a:solidFill>
                  <a:prstClr val="black"/>
                </a:solidFill>
                <a:latin typeface="Century gothic"/>
                <a:cs typeface="Century gothic"/>
              </a:rPr>
              <a:t>Ida Larsson</a:t>
            </a:r>
          </a:p>
          <a:p>
            <a:pPr algn="ctr"/>
            <a:r>
              <a:rPr lang="en-IN" sz="1000" dirty="0">
                <a:solidFill>
                  <a:prstClr val="black"/>
                </a:solidFill>
                <a:latin typeface="Century gothic"/>
                <a:cs typeface="Century gothic"/>
              </a:rPr>
              <a:t>MSc Student</a:t>
            </a:r>
          </a:p>
        </p:txBody>
      </p:sp>
      <p:pic>
        <p:nvPicPr>
          <p:cNvPr id="49" name="Picture 48"/>
          <p:cNvPicPr>
            <a:picLocks noChangeAspect="1"/>
          </p:cNvPicPr>
          <p:nvPr/>
        </p:nvPicPr>
        <p:blipFill>
          <a:blip r:embed="rId19"/>
          <a:stretch>
            <a:fillRect/>
          </a:stretch>
        </p:blipFill>
        <p:spPr>
          <a:xfrm>
            <a:off x="2010909" y="2829626"/>
            <a:ext cx="1153897" cy="1233208"/>
          </a:xfrm>
          <a:prstGeom prst="rect">
            <a:avLst/>
          </a:prstGeom>
        </p:spPr>
      </p:pic>
      <p:sp>
        <p:nvSpPr>
          <p:cNvPr id="48" name="Rectangle 47"/>
          <p:cNvSpPr/>
          <p:nvPr/>
        </p:nvSpPr>
        <p:spPr>
          <a:xfrm>
            <a:off x="1763688" y="6085212"/>
            <a:ext cx="1637098" cy="400110"/>
          </a:xfrm>
          <a:prstGeom prst="rect">
            <a:avLst/>
          </a:prstGeom>
        </p:spPr>
        <p:txBody>
          <a:bodyPr wrap="square">
            <a:spAutoFit/>
          </a:bodyPr>
          <a:lstStyle/>
          <a:p>
            <a:pPr algn="ctr"/>
            <a:r>
              <a:rPr lang="en-IN" sz="1000" dirty="0">
                <a:solidFill>
                  <a:prstClr val="black"/>
                </a:solidFill>
                <a:latin typeface="Century gothic"/>
                <a:cs typeface="Century gothic"/>
              </a:rPr>
              <a:t>Chiara </a:t>
            </a:r>
            <a:r>
              <a:rPr lang="en-IN" sz="1000" dirty="0" err="1">
                <a:solidFill>
                  <a:prstClr val="black"/>
                </a:solidFill>
                <a:latin typeface="Century gothic"/>
                <a:cs typeface="Century gothic"/>
              </a:rPr>
              <a:t>Zagni</a:t>
            </a:r>
            <a:endParaRPr lang="en-IN" sz="1000" dirty="0">
              <a:solidFill>
                <a:prstClr val="black"/>
              </a:solidFill>
              <a:latin typeface="Century gothic"/>
              <a:cs typeface="Century gothic"/>
            </a:endParaRPr>
          </a:p>
          <a:p>
            <a:pPr algn="ctr"/>
            <a:r>
              <a:rPr lang="en-IN" sz="1000" dirty="0">
                <a:solidFill>
                  <a:prstClr val="black"/>
                </a:solidFill>
                <a:latin typeface="Century gothic"/>
                <a:cs typeface="Century gothic"/>
              </a:rPr>
              <a:t>Post doc</a:t>
            </a:r>
          </a:p>
        </p:txBody>
      </p:sp>
      <p:sp>
        <p:nvSpPr>
          <p:cNvPr id="52" name="Rectangle 51"/>
          <p:cNvSpPr/>
          <p:nvPr/>
        </p:nvSpPr>
        <p:spPr>
          <a:xfrm>
            <a:off x="2854116" y="6085212"/>
            <a:ext cx="2130846" cy="400110"/>
          </a:xfrm>
          <a:prstGeom prst="rect">
            <a:avLst/>
          </a:prstGeom>
        </p:spPr>
        <p:txBody>
          <a:bodyPr wrap="square">
            <a:spAutoFit/>
          </a:bodyPr>
          <a:lstStyle/>
          <a:p>
            <a:pPr algn="ctr"/>
            <a:r>
              <a:rPr lang="en-IN" sz="1000" dirty="0">
                <a:solidFill>
                  <a:prstClr val="black"/>
                </a:solidFill>
                <a:latin typeface="Century gothic"/>
                <a:cs typeface="Century gothic"/>
              </a:rPr>
              <a:t>Anders </a:t>
            </a:r>
            <a:r>
              <a:rPr lang="en-IN" sz="1000" dirty="0" err="1">
                <a:solidFill>
                  <a:prstClr val="black"/>
                </a:solidFill>
                <a:latin typeface="Century gothic"/>
                <a:cs typeface="Century gothic"/>
              </a:rPr>
              <a:t>Füchtbauer</a:t>
            </a:r>
            <a:r>
              <a:rPr lang="en-IN" sz="1000" dirty="0">
                <a:solidFill>
                  <a:prstClr val="black"/>
                </a:solidFill>
                <a:latin typeface="Century gothic"/>
                <a:cs typeface="Century gothic"/>
              </a:rPr>
              <a:t> </a:t>
            </a:r>
          </a:p>
          <a:p>
            <a:pPr algn="ctr"/>
            <a:r>
              <a:rPr lang="en-IN" sz="1000" dirty="0">
                <a:solidFill>
                  <a:prstClr val="black"/>
                </a:solidFill>
                <a:latin typeface="Century gothic"/>
                <a:cs typeface="Century gothic"/>
              </a:rPr>
              <a:t>Post doc</a:t>
            </a:r>
          </a:p>
        </p:txBody>
      </p:sp>
      <p:sp>
        <p:nvSpPr>
          <p:cNvPr id="53" name="Rectangle 52"/>
          <p:cNvSpPr/>
          <p:nvPr/>
        </p:nvSpPr>
        <p:spPr>
          <a:xfrm>
            <a:off x="4231046" y="6104734"/>
            <a:ext cx="1637098" cy="400110"/>
          </a:xfrm>
          <a:prstGeom prst="rect">
            <a:avLst/>
          </a:prstGeom>
        </p:spPr>
        <p:txBody>
          <a:bodyPr wrap="square">
            <a:spAutoFit/>
          </a:bodyPr>
          <a:lstStyle/>
          <a:p>
            <a:pPr algn="ctr"/>
            <a:r>
              <a:rPr lang="en-IN" sz="1000" dirty="0">
                <a:solidFill>
                  <a:prstClr val="black"/>
                </a:solidFill>
                <a:latin typeface="Century gothic"/>
                <a:cs typeface="Century gothic"/>
              </a:rPr>
              <a:t>Leticia Gómez </a:t>
            </a:r>
          </a:p>
          <a:p>
            <a:pPr algn="ctr"/>
            <a:r>
              <a:rPr lang="en-IN" sz="1000" dirty="0">
                <a:solidFill>
                  <a:prstClr val="black"/>
                </a:solidFill>
                <a:latin typeface="Century gothic"/>
                <a:cs typeface="Century gothic"/>
              </a:rPr>
              <a:t>Post doc</a:t>
            </a:r>
          </a:p>
        </p:txBody>
      </p:sp>
      <p:pic>
        <p:nvPicPr>
          <p:cNvPr id="3" name="Picture 2"/>
          <p:cNvPicPr>
            <a:picLocks noChangeAspect="1"/>
          </p:cNvPicPr>
          <p:nvPr/>
        </p:nvPicPr>
        <p:blipFill>
          <a:blip r:embed="rId20"/>
          <a:stretch>
            <a:fillRect/>
          </a:stretch>
        </p:blipFill>
        <p:spPr>
          <a:xfrm>
            <a:off x="2053182" y="4830476"/>
            <a:ext cx="1163183" cy="1260000"/>
          </a:xfrm>
          <a:prstGeom prst="rect">
            <a:avLst/>
          </a:prstGeom>
        </p:spPr>
      </p:pic>
      <p:pic>
        <p:nvPicPr>
          <p:cNvPr id="11" name="Picture 10"/>
          <p:cNvPicPr>
            <a:picLocks noChangeAspect="1"/>
          </p:cNvPicPr>
          <p:nvPr/>
        </p:nvPicPr>
        <p:blipFill>
          <a:blip r:embed="rId21"/>
          <a:stretch>
            <a:fillRect/>
          </a:stretch>
        </p:blipFill>
        <p:spPr>
          <a:xfrm>
            <a:off x="3368156" y="4825862"/>
            <a:ext cx="1133298" cy="1260000"/>
          </a:xfrm>
          <a:prstGeom prst="rect">
            <a:avLst/>
          </a:prstGeom>
        </p:spPr>
      </p:pic>
      <p:pic>
        <p:nvPicPr>
          <p:cNvPr id="1026" name="Picture 2" descr="Leticia Monjas phot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17465" y="4825863"/>
            <a:ext cx="872916" cy="1260000"/>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1"/>
          <p:cNvSpPr txBox="1">
            <a:spLocks/>
          </p:cNvSpPr>
          <p:nvPr/>
        </p:nvSpPr>
        <p:spPr>
          <a:xfrm>
            <a:off x="5796136" y="4448550"/>
            <a:ext cx="2808312" cy="59559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1400" b="1" i="0" u="none" strike="noStrike" kern="1200" cap="none" spc="0" normalizeH="0" baseline="0" noProof="0" dirty="0">
                <a:ln>
                  <a:noFill/>
                </a:ln>
                <a:solidFill>
                  <a:srgbClr val="0000FF"/>
                </a:solidFill>
                <a:effectLst/>
                <a:uLnTx/>
                <a:uFillTx/>
                <a:latin typeface="Century Gothic" pitchFamily="34" charset="0"/>
                <a:ea typeface="+mj-ea"/>
                <a:cs typeface="Century gothic"/>
              </a:rPr>
              <a:t>Computational Chemistry</a:t>
            </a:r>
          </a:p>
        </p:txBody>
      </p:sp>
      <p:sp>
        <p:nvSpPr>
          <p:cNvPr id="56" name="Rectangle 55"/>
          <p:cNvSpPr/>
          <p:nvPr/>
        </p:nvSpPr>
        <p:spPr>
          <a:xfrm>
            <a:off x="6723111" y="4186108"/>
            <a:ext cx="1186543" cy="400110"/>
          </a:xfrm>
          <a:prstGeom prst="rect">
            <a:avLst/>
          </a:prstGeom>
        </p:spPr>
        <p:txBody>
          <a:bodyPr wrap="none">
            <a:spAutoFit/>
          </a:bodyPr>
          <a:lstStyle/>
          <a:p>
            <a:pPr algn="ctr"/>
            <a:r>
              <a:rPr lang="en-IN" sz="1000" dirty="0" err="1">
                <a:solidFill>
                  <a:prstClr val="black"/>
                </a:solidFill>
                <a:latin typeface="Century gothic"/>
                <a:cs typeface="Century gothic"/>
              </a:rPr>
              <a:t>Woong</a:t>
            </a:r>
            <a:r>
              <a:rPr lang="en-IN" sz="1000" dirty="0">
                <a:solidFill>
                  <a:prstClr val="black"/>
                </a:solidFill>
                <a:latin typeface="Century gothic"/>
                <a:cs typeface="Century gothic"/>
              </a:rPr>
              <a:t> </a:t>
            </a:r>
            <a:r>
              <a:rPr lang="en-IN" sz="1000" dirty="0" err="1">
                <a:solidFill>
                  <a:prstClr val="black"/>
                </a:solidFill>
                <a:latin typeface="Century gothic"/>
                <a:cs typeface="Century gothic"/>
              </a:rPr>
              <a:t>Hee</a:t>
            </a:r>
            <a:r>
              <a:rPr lang="en-IN" sz="1000" dirty="0">
                <a:solidFill>
                  <a:prstClr val="black"/>
                </a:solidFill>
                <a:latin typeface="Century gothic"/>
                <a:cs typeface="Century gothic"/>
              </a:rPr>
              <a:t> Kim</a:t>
            </a:r>
          </a:p>
          <a:p>
            <a:pPr algn="ctr"/>
            <a:r>
              <a:rPr lang="en-IN" sz="1000" dirty="0">
                <a:solidFill>
                  <a:prstClr val="black"/>
                </a:solidFill>
                <a:latin typeface="Century gothic"/>
                <a:cs typeface="Century gothic"/>
              </a:rPr>
              <a:t>Post doc </a:t>
            </a:r>
          </a:p>
        </p:txBody>
      </p:sp>
      <p:sp>
        <p:nvSpPr>
          <p:cNvPr id="57" name="Rectangle 56"/>
          <p:cNvSpPr/>
          <p:nvPr/>
        </p:nvSpPr>
        <p:spPr>
          <a:xfrm>
            <a:off x="3388011" y="4093552"/>
            <a:ext cx="1007007" cy="400110"/>
          </a:xfrm>
          <a:prstGeom prst="rect">
            <a:avLst/>
          </a:prstGeom>
          <a:noFill/>
        </p:spPr>
        <p:txBody>
          <a:bodyPr wrap="none">
            <a:spAutoFit/>
          </a:bodyPr>
          <a:lstStyle/>
          <a:p>
            <a:pPr algn="ctr"/>
            <a:r>
              <a:rPr lang="en-IN" sz="1000" dirty="0" err="1">
                <a:solidFill>
                  <a:prstClr val="black"/>
                </a:solidFill>
                <a:latin typeface="Century gothic"/>
                <a:cs typeface="Century gothic"/>
              </a:rPr>
              <a:t>Shuqi</a:t>
            </a:r>
            <a:r>
              <a:rPr lang="en-IN" sz="1000" dirty="0">
                <a:solidFill>
                  <a:prstClr val="black"/>
                </a:solidFill>
                <a:latin typeface="Century gothic"/>
                <a:cs typeface="Century gothic"/>
              </a:rPr>
              <a:t> Zhang</a:t>
            </a:r>
          </a:p>
          <a:p>
            <a:pPr algn="ctr"/>
            <a:r>
              <a:rPr lang="en-IN" sz="1000" dirty="0">
                <a:solidFill>
                  <a:prstClr val="black"/>
                </a:solidFill>
                <a:latin typeface="Century gothic"/>
                <a:cs typeface="Century gothic"/>
              </a:rPr>
              <a:t>Vis </a:t>
            </a:r>
            <a:r>
              <a:rPr lang="en-IN" sz="1000" dirty="0" err="1">
                <a:solidFill>
                  <a:prstClr val="black"/>
                </a:solidFill>
                <a:latin typeface="Century gothic"/>
                <a:cs typeface="Century gothic"/>
              </a:rPr>
              <a:t>Resarcher</a:t>
            </a:r>
            <a:endParaRPr lang="en-IN" sz="1000" dirty="0">
              <a:solidFill>
                <a:prstClr val="black"/>
              </a:solidFill>
              <a:latin typeface="Century gothic"/>
              <a:cs typeface="Century gothic"/>
            </a:endParaRPr>
          </a:p>
        </p:txBody>
      </p:sp>
      <p:pic>
        <p:nvPicPr>
          <p:cNvPr id="2" name="Picture 2" descr="http://sysmedicine.com/wp-content/uploads/2016/02/Shuqi-Chen.new_-229x300.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93435" y="2829626"/>
            <a:ext cx="940274" cy="1231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73225" y="2944848"/>
            <a:ext cx="987236" cy="1231479"/>
          </a:xfrm>
          <a:prstGeom prst="rect">
            <a:avLst/>
          </a:prstGeom>
        </p:spPr>
      </p:pic>
    </p:spTree>
    <p:extLst>
      <p:ext uri="{BB962C8B-B14F-4D97-AF65-F5344CB8AC3E}">
        <p14:creationId xmlns:p14="http://schemas.microsoft.com/office/powerpoint/2010/main" val="3302470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5639" y="427410"/>
            <a:ext cx="4916130" cy="661530"/>
          </a:xfrm>
        </p:spPr>
        <p:txBody>
          <a:bodyPr/>
          <a:lstStyle/>
          <a:p>
            <a:r>
              <a:rPr lang="en-US" sz="2800" b="1" dirty="0">
                <a:solidFill>
                  <a:srgbClr val="0000FF"/>
                </a:solidFill>
                <a:latin typeface="+mn-lt"/>
              </a:rPr>
              <a:t>Acknowledgements</a:t>
            </a:r>
          </a:p>
        </p:txBody>
      </p:sp>
      <p:sp>
        <p:nvSpPr>
          <p:cNvPr id="5" name="TextBox 4"/>
          <p:cNvSpPr txBox="1"/>
          <p:nvPr/>
        </p:nvSpPr>
        <p:spPr>
          <a:xfrm>
            <a:off x="4470496" y="942550"/>
            <a:ext cx="4644008" cy="707886"/>
          </a:xfrm>
          <a:prstGeom prst="rect">
            <a:avLst/>
          </a:prstGeom>
          <a:noFill/>
        </p:spPr>
        <p:txBody>
          <a:bodyPr wrap="square" rtlCol="0">
            <a:spAutoFit/>
          </a:bodyPr>
          <a:lstStyle/>
          <a:p>
            <a:r>
              <a:rPr lang="en-GB" sz="2000" b="1" dirty="0"/>
              <a:t>Chalmers University of Technology</a:t>
            </a:r>
          </a:p>
          <a:p>
            <a:r>
              <a:rPr lang="en-GB" sz="2000" dirty="0"/>
              <a:t>Prof. Jens Nielsen</a:t>
            </a:r>
          </a:p>
        </p:txBody>
      </p:sp>
      <p:sp>
        <p:nvSpPr>
          <p:cNvPr id="6" name="TextBox 5"/>
          <p:cNvSpPr txBox="1"/>
          <p:nvPr/>
        </p:nvSpPr>
        <p:spPr>
          <a:xfrm>
            <a:off x="19664" y="1012196"/>
            <a:ext cx="3558640" cy="1323439"/>
          </a:xfrm>
          <a:prstGeom prst="rect">
            <a:avLst/>
          </a:prstGeom>
          <a:noFill/>
        </p:spPr>
        <p:txBody>
          <a:bodyPr wrap="square" rtlCol="0">
            <a:spAutoFit/>
          </a:bodyPr>
          <a:lstStyle/>
          <a:p>
            <a:r>
              <a:rPr lang="en-GB" sz="2000" b="1" dirty="0" err="1"/>
              <a:t>SciLifeLab</a:t>
            </a:r>
            <a:endParaRPr lang="en-GB" sz="2000" b="1" dirty="0"/>
          </a:p>
          <a:p>
            <a:r>
              <a:rPr lang="en-GB" sz="2000" dirty="0"/>
              <a:t>Prof. Mathias Uhlen</a:t>
            </a:r>
          </a:p>
          <a:p>
            <a:r>
              <a:rPr lang="en-GB" sz="2000" dirty="0"/>
              <a:t>Ass</a:t>
            </a:r>
            <a:r>
              <a:rPr lang="sv-SE" sz="2000" dirty="0"/>
              <a:t>. Prof. Emma Lundberg</a:t>
            </a:r>
          </a:p>
          <a:p>
            <a:r>
              <a:rPr lang="sv-SE" sz="2000" dirty="0"/>
              <a:t>Ass. Prof. Simon Elsässer </a:t>
            </a:r>
            <a:endParaRPr lang="en-GB" sz="2000" dirty="0"/>
          </a:p>
        </p:txBody>
      </p:sp>
      <p:sp>
        <p:nvSpPr>
          <p:cNvPr id="12" name="TextBox 11"/>
          <p:cNvSpPr txBox="1"/>
          <p:nvPr/>
        </p:nvSpPr>
        <p:spPr>
          <a:xfrm>
            <a:off x="19664" y="5814172"/>
            <a:ext cx="3287499" cy="1015663"/>
          </a:xfrm>
          <a:prstGeom prst="rect">
            <a:avLst/>
          </a:prstGeom>
          <a:noFill/>
        </p:spPr>
        <p:txBody>
          <a:bodyPr wrap="square" rtlCol="0">
            <a:spAutoFit/>
          </a:bodyPr>
          <a:lstStyle/>
          <a:p>
            <a:r>
              <a:rPr lang="en-GB" sz="2000" b="1" dirty="0"/>
              <a:t>Imperial College London</a:t>
            </a:r>
          </a:p>
          <a:p>
            <a:r>
              <a:rPr lang="en-GB" sz="2000" dirty="0"/>
              <a:t>Prof. Philippe </a:t>
            </a:r>
            <a:r>
              <a:rPr lang="en-GB" sz="2000" dirty="0" err="1"/>
              <a:t>Froguel</a:t>
            </a:r>
            <a:endParaRPr lang="en-GB" sz="2000" dirty="0"/>
          </a:p>
          <a:p>
            <a:r>
              <a:rPr lang="en-GB" sz="2000" dirty="0"/>
              <a:t>Prof. Andrew J </a:t>
            </a:r>
            <a:r>
              <a:rPr lang="en-GB" sz="2000" dirty="0" err="1"/>
              <a:t>Walley</a:t>
            </a:r>
            <a:endParaRPr lang="en-GB" sz="2000" dirty="0"/>
          </a:p>
        </p:txBody>
      </p:sp>
      <p:sp>
        <p:nvSpPr>
          <p:cNvPr id="13" name="TextBox 12"/>
          <p:cNvSpPr txBox="1"/>
          <p:nvPr/>
        </p:nvSpPr>
        <p:spPr>
          <a:xfrm>
            <a:off x="4519656" y="6030196"/>
            <a:ext cx="3215067" cy="707886"/>
          </a:xfrm>
          <a:prstGeom prst="rect">
            <a:avLst/>
          </a:prstGeom>
          <a:noFill/>
        </p:spPr>
        <p:txBody>
          <a:bodyPr wrap="square" rtlCol="0">
            <a:spAutoFit/>
          </a:bodyPr>
          <a:lstStyle/>
          <a:p>
            <a:r>
              <a:rPr lang="en-GB" sz="2000" b="1" dirty="0"/>
              <a:t>University of Leipzig</a:t>
            </a:r>
          </a:p>
          <a:p>
            <a:r>
              <a:rPr lang="en-GB" sz="2000" dirty="0"/>
              <a:t>Prof. Matthias Blüher</a:t>
            </a:r>
          </a:p>
        </p:txBody>
      </p:sp>
      <p:sp>
        <p:nvSpPr>
          <p:cNvPr id="11" name="TextBox 10"/>
          <p:cNvSpPr txBox="1"/>
          <p:nvPr/>
        </p:nvSpPr>
        <p:spPr>
          <a:xfrm>
            <a:off x="19664" y="2452356"/>
            <a:ext cx="3779912" cy="2554545"/>
          </a:xfrm>
          <a:prstGeom prst="rect">
            <a:avLst/>
          </a:prstGeom>
          <a:noFill/>
        </p:spPr>
        <p:txBody>
          <a:bodyPr wrap="square" rtlCol="0">
            <a:spAutoFit/>
          </a:bodyPr>
          <a:lstStyle/>
          <a:p>
            <a:r>
              <a:rPr lang="en-GB" sz="2000" b="1" dirty="0"/>
              <a:t>University of Gothenburg </a:t>
            </a:r>
          </a:p>
          <a:p>
            <a:r>
              <a:rPr lang="en-GB" sz="2000" dirty="0"/>
              <a:t>Prof Jan Boren</a:t>
            </a:r>
          </a:p>
          <a:p>
            <a:r>
              <a:rPr lang="en-GB" sz="2000" dirty="0"/>
              <a:t>Prof Ulf Smith</a:t>
            </a:r>
          </a:p>
          <a:p>
            <a:r>
              <a:rPr lang="en-GB" sz="2000" dirty="0" err="1"/>
              <a:t>Prof.</a:t>
            </a:r>
            <a:r>
              <a:rPr lang="en-GB" sz="2000" dirty="0"/>
              <a:t> Fredrik Bäckhed</a:t>
            </a:r>
          </a:p>
          <a:p>
            <a:r>
              <a:rPr lang="en-GB" sz="2000" dirty="0"/>
              <a:t>Prof. Lena M Carlsson</a:t>
            </a:r>
          </a:p>
          <a:p>
            <a:r>
              <a:rPr lang="en-GB" sz="2000" dirty="0"/>
              <a:t>Prof. Stefano Romeo</a:t>
            </a:r>
          </a:p>
          <a:p>
            <a:r>
              <a:rPr lang="en-GB" sz="2000" dirty="0"/>
              <a:t>Prof. Morten Grötli</a:t>
            </a:r>
          </a:p>
          <a:p>
            <a:r>
              <a:rPr lang="en-GB" sz="2000" dirty="0"/>
              <a:t>Prof. Leif Eriksson </a:t>
            </a:r>
          </a:p>
        </p:txBody>
      </p:sp>
      <p:sp>
        <p:nvSpPr>
          <p:cNvPr id="15" name="Rektangel 3"/>
          <p:cNvSpPr/>
          <p:nvPr/>
        </p:nvSpPr>
        <p:spPr>
          <a:xfrm>
            <a:off x="19664" y="5044644"/>
            <a:ext cx="3347864" cy="707886"/>
          </a:xfrm>
          <a:prstGeom prst="rect">
            <a:avLst/>
          </a:prstGeom>
        </p:spPr>
        <p:txBody>
          <a:bodyPr wrap="square">
            <a:spAutoFit/>
          </a:bodyPr>
          <a:lstStyle/>
          <a:p>
            <a:r>
              <a:rPr lang="en-GB" sz="2000" b="1" dirty="0">
                <a:cs typeface="Arial" panose="020B0604020202020204" pitchFamily="34" charset="0"/>
              </a:rPr>
              <a:t>Helsinki University</a:t>
            </a:r>
          </a:p>
          <a:p>
            <a:r>
              <a:rPr lang="en-GB" sz="2000" dirty="0">
                <a:cs typeface="Arial" panose="020B0604020202020204" pitchFamily="34" charset="0"/>
              </a:rPr>
              <a:t>Prof Marja-Riitta Taskinen </a:t>
            </a:r>
          </a:p>
        </p:txBody>
      </p:sp>
      <p:sp>
        <p:nvSpPr>
          <p:cNvPr id="17" name="TextBox 16"/>
          <p:cNvSpPr txBox="1"/>
          <p:nvPr/>
        </p:nvSpPr>
        <p:spPr>
          <a:xfrm>
            <a:off x="4519656" y="4729317"/>
            <a:ext cx="3287499" cy="1323439"/>
          </a:xfrm>
          <a:prstGeom prst="rect">
            <a:avLst/>
          </a:prstGeom>
          <a:noFill/>
        </p:spPr>
        <p:txBody>
          <a:bodyPr wrap="square" rtlCol="0">
            <a:spAutoFit/>
          </a:bodyPr>
          <a:lstStyle/>
          <a:p>
            <a:r>
              <a:rPr lang="en-GB" sz="2000" b="1" dirty="0"/>
              <a:t>NIH</a:t>
            </a:r>
          </a:p>
          <a:p>
            <a:r>
              <a:rPr lang="en-GB" sz="2000" dirty="0"/>
              <a:t>Prof. George Kunos</a:t>
            </a:r>
          </a:p>
          <a:p>
            <a:r>
              <a:rPr lang="en-GB" sz="2000" dirty="0"/>
              <a:t>Dr Resat Cinar</a:t>
            </a:r>
          </a:p>
          <a:p>
            <a:r>
              <a:rPr lang="en-GB" sz="2000" dirty="0"/>
              <a:t>Bani Mukhopadhyay</a:t>
            </a:r>
          </a:p>
        </p:txBody>
      </p:sp>
      <p:sp>
        <p:nvSpPr>
          <p:cNvPr id="18" name="TextBox 17"/>
          <p:cNvSpPr txBox="1"/>
          <p:nvPr/>
        </p:nvSpPr>
        <p:spPr>
          <a:xfrm>
            <a:off x="4519656" y="3748500"/>
            <a:ext cx="3287499" cy="1015663"/>
          </a:xfrm>
          <a:prstGeom prst="rect">
            <a:avLst/>
          </a:prstGeom>
          <a:noFill/>
        </p:spPr>
        <p:txBody>
          <a:bodyPr wrap="square" rtlCol="0">
            <a:spAutoFit/>
          </a:bodyPr>
          <a:lstStyle/>
          <a:p>
            <a:r>
              <a:rPr lang="en-GB" sz="2000" b="1" dirty="0"/>
              <a:t>Stanford University</a:t>
            </a:r>
          </a:p>
          <a:p>
            <a:r>
              <a:rPr lang="en-GB" sz="2000" dirty="0"/>
              <a:t>Prof. Michael Snyder</a:t>
            </a:r>
          </a:p>
          <a:p>
            <a:r>
              <a:rPr lang="en-GB" sz="2000" dirty="0"/>
              <a:t>Dr Brian D Piening</a:t>
            </a:r>
          </a:p>
        </p:txBody>
      </p:sp>
      <p:sp>
        <p:nvSpPr>
          <p:cNvPr id="19" name="TextBox 18"/>
          <p:cNvSpPr txBox="1"/>
          <p:nvPr/>
        </p:nvSpPr>
        <p:spPr>
          <a:xfrm>
            <a:off x="4519656" y="3040614"/>
            <a:ext cx="4644008" cy="707886"/>
          </a:xfrm>
          <a:prstGeom prst="rect">
            <a:avLst/>
          </a:prstGeom>
          <a:noFill/>
        </p:spPr>
        <p:txBody>
          <a:bodyPr wrap="square" rtlCol="0">
            <a:spAutoFit/>
          </a:bodyPr>
          <a:lstStyle/>
          <a:p>
            <a:r>
              <a:rPr lang="en-GB" sz="2000" b="1" dirty="0"/>
              <a:t>King's College London</a:t>
            </a:r>
          </a:p>
          <a:p>
            <a:r>
              <a:rPr lang="en-GB" sz="2000" dirty="0"/>
              <a:t>Ass. Prof. Saeed Shoaie</a:t>
            </a:r>
          </a:p>
        </p:txBody>
      </p:sp>
      <p:sp>
        <p:nvSpPr>
          <p:cNvPr id="14" name="TextBox 13"/>
          <p:cNvSpPr txBox="1"/>
          <p:nvPr/>
        </p:nvSpPr>
        <p:spPr>
          <a:xfrm>
            <a:off x="4470496" y="2332728"/>
            <a:ext cx="4644008" cy="707886"/>
          </a:xfrm>
          <a:prstGeom prst="rect">
            <a:avLst/>
          </a:prstGeom>
          <a:noFill/>
        </p:spPr>
        <p:txBody>
          <a:bodyPr wrap="square" rtlCol="0">
            <a:spAutoFit/>
          </a:bodyPr>
          <a:lstStyle/>
          <a:p>
            <a:r>
              <a:rPr lang="en-GB" sz="2000" b="1" dirty="0"/>
              <a:t>University of Amsterdam</a:t>
            </a:r>
          </a:p>
          <a:p>
            <a:r>
              <a:rPr lang="en-GB" sz="2000" dirty="0" err="1"/>
              <a:t>Mireille</a:t>
            </a:r>
            <a:r>
              <a:rPr lang="en-GB" sz="2000" dirty="0"/>
              <a:t> J. </a:t>
            </a:r>
            <a:r>
              <a:rPr lang="en-GB" sz="2000" dirty="0" err="1"/>
              <a:t>Serlie</a:t>
            </a:r>
            <a:endParaRPr lang="en-GB" sz="2000" dirty="0"/>
          </a:p>
        </p:txBody>
      </p:sp>
      <p:sp>
        <p:nvSpPr>
          <p:cNvPr id="16" name="TextBox 15"/>
          <p:cNvSpPr txBox="1"/>
          <p:nvPr/>
        </p:nvSpPr>
        <p:spPr>
          <a:xfrm>
            <a:off x="4470496" y="1650436"/>
            <a:ext cx="4644008" cy="707886"/>
          </a:xfrm>
          <a:prstGeom prst="rect">
            <a:avLst/>
          </a:prstGeom>
          <a:noFill/>
        </p:spPr>
        <p:txBody>
          <a:bodyPr wrap="square" rtlCol="0">
            <a:spAutoFit/>
          </a:bodyPr>
          <a:lstStyle/>
          <a:p>
            <a:r>
              <a:rPr lang="en-GB" sz="2000" b="1" dirty="0"/>
              <a:t>University of Groningen</a:t>
            </a:r>
          </a:p>
          <a:p>
            <a:r>
              <a:rPr lang="en-GB" sz="2000" dirty="0"/>
              <a:t>Albert K. </a:t>
            </a:r>
            <a:r>
              <a:rPr lang="en-GB" sz="2000" dirty="0" err="1"/>
              <a:t>Groen</a:t>
            </a:r>
            <a:endParaRPr lang="en-GB" sz="2000" dirty="0"/>
          </a:p>
        </p:txBody>
      </p:sp>
    </p:spTree>
    <p:extLst>
      <p:ext uri="{BB962C8B-B14F-4D97-AF65-F5344CB8AC3E}">
        <p14:creationId xmlns:p14="http://schemas.microsoft.com/office/powerpoint/2010/main" val="34779028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t0.gstatic.com/images?q=tbn:ANd9GcTXLgHRirZjoSJDom-k276PfqZvuPakDtTzh6opOwZOGK4nXyLV"/>
          <p:cNvPicPr>
            <a:picLocks noChangeAspect="1" noChangeArrowheads="1"/>
          </p:cNvPicPr>
          <p:nvPr/>
        </p:nvPicPr>
        <p:blipFill>
          <a:blip r:embed="rId3" cstate="print"/>
          <a:srcRect/>
          <a:stretch>
            <a:fillRect/>
          </a:stretch>
        </p:blipFill>
        <p:spPr bwMode="auto">
          <a:xfrm>
            <a:off x="6084168" y="1079048"/>
            <a:ext cx="3053996" cy="2522331"/>
          </a:xfrm>
          <a:prstGeom prst="rect">
            <a:avLst/>
          </a:prstGeom>
          <a:noFill/>
        </p:spPr>
      </p:pic>
      <p:pic>
        <p:nvPicPr>
          <p:cNvPr id="7" name="Picture 6" descr="kaw copy"/>
          <p:cNvPicPr>
            <a:picLocks noChangeAspect="1" noChangeArrowheads="1"/>
          </p:cNvPicPr>
          <p:nvPr/>
        </p:nvPicPr>
        <p:blipFill>
          <a:blip r:embed="rId4" cstate="print"/>
          <a:srcRect/>
          <a:stretch>
            <a:fillRect/>
          </a:stretch>
        </p:blipFill>
        <p:spPr bwMode="auto">
          <a:xfrm>
            <a:off x="107504" y="1534972"/>
            <a:ext cx="3096344" cy="1776324"/>
          </a:xfrm>
          <a:prstGeom prst="rect">
            <a:avLst/>
          </a:prstGeom>
          <a:noFill/>
          <a:ln w="9525">
            <a:noFill/>
            <a:miter lim="800000"/>
            <a:headEnd/>
            <a:tailEnd/>
          </a:ln>
        </p:spPr>
      </p:pic>
      <p:pic>
        <p:nvPicPr>
          <p:cNvPr id="6146" name="Picture 2" descr="http://www.gatesfoundation.org/~/media/GFO/Site/Logo%20Images/icon_small_bill_melinda_gates_foundation_logo.png"/>
          <p:cNvPicPr>
            <a:picLocks noChangeAspect="1" noChangeArrowheads="1"/>
          </p:cNvPicPr>
          <p:nvPr/>
        </p:nvPicPr>
        <p:blipFill>
          <a:blip r:embed="rId5" cstate="print"/>
          <a:srcRect/>
          <a:stretch>
            <a:fillRect/>
          </a:stretch>
        </p:blipFill>
        <p:spPr bwMode="auto">
          <a:xfrm>
            <a:off x="3563888" y="1079049"/>
            <a:ext cx="2376263" cy="2376264"/>
          </a:xfrm>
          <a:prstGeom prst="rect">
            <a:avLst/>
          </a:prstGeom>
          <a:noFill/>
        </p:spPr>
      </p:pic>
      <p:sp>
        <p:nvSpPr>
          <p:cNvPr id="14" name="Slide Number Placeholder 2"/>
          <p:cNvSpPr txBox="1">
            <a:spLocks/>
          </p:cNvSpPr>
          <p:nvPr/>
        </p:nvSpPr>
        <p:spPr>
          <a:xfrm>
            <a:off x="8772092" y="6356350"/>
            <a:ext cx="488470" cy="3803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D3622A8-F715-4BE3-AA29-A85884052212}" type="slidenum">
              <a:rPr lang="en-GB" sz="1400" smtClean="0">
                <a:solidFill>
                  <a:schemeClr val="bg1"/>
                </a:solidFill>
                <a:latin typeface="Arial"/>
                <a:cs typeface="Arial"/>
              </a:rPr>
              <a:pPr/>
              <a:t>29</a:t>
            </a:fld>
            <a:endParaRPr lang="en-GB" sz="1400" dirty="0">
              <a:solidFill>
                <a:schemeClr val="bg1"/>
              </a:solidFill>
              <a:latin typeface="Arial"/>
              <a:cs typeface="Arial"/>
            </a:endParaRPr>
          </a:p>
        </p:txBody>
      </p:sp>
      <p:pic>
        <p:nvPicPr>
          <p:cNvPr id="2050" name="Picture 2" descr="logo Resolve Diabetes"/>
          <p:cNvPicPr>
            <a:picLocks noChangeAspect="1" noChangeArrowheads="1"/>
          </p:cNvPicPr>
          <p:nvPr/>
        </p:nvPicPr>
        <p:blipFill>
          <a:blip r:embed="rId6" cstate="print"/>
          <a:srcRect/>
          <a:stretch>
            <a:fillRect/>
          </a:stretch>
        </p:blipFill>
        <p:spPr bwMode="auto">
          <a:xfrm>
            <a:off x="3419872" y="4165867"/>
            <a:ext cx="2597399" cy="2129191"/>
          </a:xfrm>
          <a:prstGeom prst="rect">
            <a:avLst/>
          </a:prstGeom>
          <a:noFill/>
        </p:spPr>
      </p:pic>
      <p:pic>
        <p:nvPicPr>
          <p:cNvPr id="2054" name="Picture 6" descr="emif logo"/>
          <p:cNvPicPr>
            <a:picLocks noChangeAspect="1" noChangeArrowheads="1"/>
          </p:cNvPicPr>
          <p:nvPr/>
        </p:nvPicPr>
        <p:blipFill>
          <a:blip r:embed="rId7" cstate="print"/>
          <a:srcRect/>
          <a:stretch>
            <a:fillRect/>
          </a:stretch>
        </p:blipFill>
        <p:spPr bwMode="auto">
          <a:xfrm>
            <a:off x="6291808" y="4203967"/>
            <a:ext cx="2334407" cy="2034713"/>
          </a:xfrm>
          <a:prstGeom prst="rect">
            <a:avLst/>
          </a:prstGeom>
          <a:noFill/>
        </p:spPr>
      </p:pic>
      <p:sp>
        <p:nvSpPr>
          <p:cNvPr id="2" name="AutoShape 2" descr="Image resul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sv-SE"/>
          </a:p>
        </p:txBody>
      </p:sp>
      <p:sp>
        <p:nvSpPr>
          <p:cNvPr id="6148" name="AutoShape 4" descr="Image resul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sv-SE"/>
          </a:p>
        </p:txBody>
      </p:sp>
      <p:pic>
        <p:nvPicPr>
          <p:cNvPr id="12" name="Picture 6" descr="http://www.pharmafile.com/system/files/imagecache/news_full/chan_zuckerberg_initiative.svg_.png"/>
          <p:cNvPicPr>
            <a:picLocks noChangeAspect="1" noChangeArrowheads="1"/>
          </p:cNvPicPr>
          <p:nvPr/>
        </p:nvPicPr>
        <p:blipFill>
          <a:blip r:embed="rId8" cstate="print"/>
          <a:srcRect/>
          <a:stretch>
            <a:fillRect/>
          </a:stretch>
        </p:blipFill>
        <p:spPr bwMode="auto">
          <a:xfrm>
            <a:off x="0" y="4247400"/>
            <a:ext cx="3326164" cy="1504063"/>
          </a:xfrm>
          <a:prstGeom prst="rect">
            <a:avLst/>
          </a:prstGeom>
          <a:noFill/>
        </p:spPr>
      </p:pic>
      <p:sp>
        <p:nvSpPr>
          <p:cNvPr id="13" name="Title 1"/>
          <p:cNvSpPr>
            <a:spLocks noGrp="1"/>
          </p:cNvSpPr>
          <p:nvPr>
            <p:ph type="title"/>
          </p:nvPr>
        </p:nvSpPr>
        <p:spPr>
          <a:xfrm>
            <a:off x="255639" y="251926"/>
            <a:ext cx="4916130" cy="661530"/>
          </a:xfrm>
        </p:spPr>
        <p:txBody>
          <a:bodyPr/>
          <a:lstStyle/>
          <a:p>
            <a:r>
              <a:rPr lang="en-US" sz="2800" b="1" dirty="0">
                <a:solidFill>
                  <a:srgbClr val="0000FF"/>
                </a:solidFill>
                <a:latin typeface="+mn-lt"/>
              </a:rPr>
              <a:t>Acknowledgements</a:t>
            </a:r>
          </a:p>
        </p:txBody>
      </p:sp>
    </p:spTree>
    <p:extLst>
      <p:ext uri="{BB962C8B-B14F-4D97-AF65-F5344CB8AC3E}">
        <p14:creationId xmlns:p14="http://schemas.microsoft.com/office/powerpoint/2010/main" val="3465368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7043" y="69782"/>
            <a:ext cx="6890920" cy="812033"/>
          </a:xfrm>
          <a:prstGeom prst="rect">
            <a:avLst/>
          </a:prstGeom>
        </p:spPr>
        <p:txBody>
          <a:bodyPr/>
          <a:lstStyle/>
          <a:p>
            <a:pPr lvl="0">
              <a:spcBef>
                <a:spcPct val="0"/>
              </a:spcBef>
            </a:pPr>
            <a:r>
              <a:rPr lang="en-GB" sz="2800" b="1" dirty="0" smtClean="0">
                <a:solidFill>
                  <a:srgbClr val="0000FF"/>
                </a:solidFill>
                <a:ea typeface="+mj-ea"/>
                <a:cs typeface="Arial"/>
              </a:rPr>
              <a:t>What is a GEM</a:t>
            </a:r>
            <a:endParaRPr lang="en-GB" sz="2800" b="1" dirty="0">
              <a:solidFill>
                <a:srgbClr val="0000FF"/>
              </a:solidFill>
              <a:ea typeface="+mj-ea"/>
              <a:cs typeface="Arial"/>
            </a:endParaRPr>
          </a:p>
        </p:txBody>
      </p:sp>
      <p:sp>
        <p:nvSpPr>
          <p:cNvPr id="2" name="Rectangle 1"/>
          <p:cNvSpPr/>
          <p:nvPr/>
        </p:nvSpPr>
        <p:spPr>
          <a:xfrm>
            <a:off x="702259" y="1586230"/>
            <a:ext cx="7578547" cy="3693319"/>
          </a:xfrm>
          <a:prstGeom prst="rect">
            <a:avLst/>
          </a:prstGeom>
        </p:spPr>
        <p:txBody>
          <a:bodyPr wrap="square">
            <a:spAutoFit/>
          </a:bodyPr>
          <a:lstStyle/>
          <a:p>
            <a:r>
              <a:rPr lang="en-US" dirty="0"/>
              <a:t>Genome-scale metabolic models (GEMs) </a:t>
            </a:r>
            <a:r>
              <a:rPr lang="en-US" dirty="0" smtClean="0"/>
              <a:t>are mathematical </a:t>
            </a:r>
            <a:r>
              <a:rPr lang="en-US" dirty="0"/>
              <a:t>reconstructions of the metabolic networks </a:t>
            </a:r>
            <a:r>
              <a:rPr lang="en-US" dirty="0" smtClean="0"/>
              <a:t>with all known metabolic reactions of many kinds of cells</a:t>
            </a:r>
            <a:r>
              <a:rPr lang="en-US" dirty="0"/>
              <a:t>, including those of microorganisms, plants, and mammals. </a:t>
            </a:r>
            <a:endParaRPr lang="en-US" dirty="0" smtClean="0"/>
          </a:p>
          <a:p>
            <a:endParaRPr lang="en-US" dirty="0" smtClean="0"/>
          </a:p>
          <a:p>
            <a:r>
              <a:rPr lang="en-US" dirty="0" smtClean="0"/>
              <a:t>In </a:t>
            </a:r>
            <a:r>
              <a:rPr lang="en-US" dirty="0"/>
              <a:t>some cases, GEMs could represent the whole tissue or body of a multicellular organism</a:t>
            </a:r>
            <a:r>
              <a:rPr lang="en-US" dirty="0" smtClean="0"/>
              <a:t>.</a:t>
            </a:r>
          </a:p>
          <a:p>
            <a:endParaRPr lang="en-US" dirty="0" smtClean="0"/>
          </a:p>
          <a:p>
            <a:r>
              <a:rPr lang="en-US" dirty="0" smtClean="0"/>
              <a:t>In </a:t>
            </a:r>
            <a:r>
              <a:rPr lang="en-US" dirty="0"/>
              <a:t>these metabolic networks, the gene-protein-reaction (GPR) relationships are annotated. </a:t>
            </a:r>
            <a:endParaRPr lang="en-US" dirty="0" smtClean="0"/>
          </a:p>
          <a:p>
            <a:endParaRPr lang="en-US" dirty="0" smtClean="0"/>
          </a:p>
          <a:p>
            <a:r>
              <a:rPr lang="en-US" dirty="0" smtClean="0"/>
              <a:t>In </a:t>
            </a:r>
            <a:r>
              <a:rPr lang="en-US" dirty="0"/>
              <a:t>addition, all the reactions in GEMs are </a:t>
            </a:r>
            <a:r>
              <a:rPr lang="en-US" dirty="0" smtClean="0"/>
              <a:t>mass-balanced</a:t>
            </a:r>
            <a:r>
              <a:rPr lang="en-US" dirty="0"/>
              <a:t>, ensuring stoichiometric balance.</a:t>
            </a:r>
          </a:p>
        </p:txBody>
      </p:sp>
    </p:spTree>
    <p:extLst>
      <p:ext uri="{BB962C8B-B14F-4D97-AF65-F5344CB8AC3E}">
        <p14:creationId xmlns:p14="http://schemas.microsoft.com/office/powerpoint/2010/main" val="41117826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Picture 478"/>
          <p:cNvPicPr>
            <a:picLocks noChangeAspect="1"/>
          </p:cNvPicPr>
          <p:nvPr/>
        </p:nvPicPr>
        <p:blipFill>
          <a:blip r:embed="rId2"/>
          <a:stretch>
            <a:fillRect/>
          </a:stretch>
        </p:blipFill>
        <p:spPr>
          <a:xfrm>
            <a:off x="1594713" y="1189946"/>
            <a:ext cx="6141195" cy="5668054"/>
          </a:xfrm>
          <a:prstGeom prst="rect">
            <a:avLst/>
          </a:prstGeom>
        </p:spPr>
      </p:pic>
      <p:sp>
        <p:nvSpPr>
          <p:cNvPr id="3" name="Title 1"/>
          <p:cNvSpPr txBox="1">
            <a:spLocks/>
          </p:cNvSpPr>
          <p:nvPr/>
        </p:nvSpPr>
        <p:spPr>
          <a:xfrm>
            <a:off x="117043" y="69782"/>
            <a:ext cx="6890920" cy="812033"/>
          </a:xfrm>
          <a:prstGeom prst="rect">
            <a:avLst/>
          </a:prstGeom>
        </p:spPr>
        <p:txBody>
          <a:bodyPr/>
          <a:lstStyle/>
          <a:p>
            <a:pPr lvl="0">
              <a:spcBef>
                <a:spcPct val="0"/>
              </a:spcBef>
            </a:pPr>
            <a:r>
              <a:rPr lang="en-GB" sz="2800" b="1" dirty="0" smtClean="0">
                <a:solidFill>
                  <a:srgbClr val="0000FF"/>
                </a:solidFill>
                <a:ea typeface="+mj-ea"/>
                <a:cs typeface="Arial"/>
              </a:rPr>
              <a:t>Concept of GEMs</a:t>
            </a:r>
            <a:endParaRPr lang="en-GB" sz="2800" b="1" dirty="0">
              <a:solidFill>
                <a:srgbClr val="0000FF"/>
              </a:solidFill>
              <a:ea typeface="+mj-ea"/>
              <a:cs typeface="Arial"/>
            </a:endParaRPr>
          </a:p>
        </p:txBody>
      </p:sp>
    </p:spTree>
    <p:extLst>
      <p:ext uri="{BB962C8B-B14F-4D97-AF65-F5344CB8AC3E}">
        <p14:creationId xmlns:p14="http://schemas.microsoft.com/office/powerpoint/2010/main" val="11242011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itle 1"/>
          <p:cNvSpPr txBox="1">
            <a:spLocks/>
          </p:cNvSpPr>
          <p:nvPr/>
        </p:nvSpPr>
        <p:spPr>
          <a:xfrm>
            <a:off x="153618" y="69782"/>
            <a:ext cx="7855219" cy="812033"/>
          </a:xfrm>
          <a:prstGeom prst="rect">
            <a:avLst/>
          </a:prstGeom>
        </p:spPr>
        <p:txBody>
          <a:bodyPr/>
          <a:lstStyle/>
          <a:p>
            <a:pPr lvl="0">
              <a:spcBef>
                <a:spcPct val="0"/>
              </a:spcBef>
            </a:pPr>
            <a:r>
              <a:rPr lang="en-GB" sz="2800" b="1" dirty="0" smtClean="0">
                <a:solidFill>
                  <a:srgbClr val="0000FF"/>
                </a:solidFill>
                <a:ea typeface="+mj-ea"/>
                <a:cs typeface="Arial"/>
              </a:rPr>
              <a:t>Flux balance analysis (FBA)</a:t>
            </a:r>
            <a:endParaRPr lang="en-GB" sz="2800" b="1" dirty="0">
              <a:solidFill>
                <a:srgbClr val="0000FF"/>
              </a:solidFill>
              <a:ea typeface="+mj-ea"/>
              <a:cs typeface="Arial"/>
            </a:endParaRPr>
          </a:p>
        </p:txBody>
      </p:sp>
      <p:sp>
        <p:nvSpPr>
          <p:cNvPr id="2" name="TextBox 1"/>
          <p:cNvSpPr txBox="1"/>
          <p:nvPr/>
        </p:nvSpPr>
        <p:spPr>
          <a:xfrm>
            <a:off x="927555" y="1717717"/>
            <a:ext cx="3908931" cy="923330"/>
          </a:xfrm>
          <a:prstGeom prst="rect">
            <a:avLst/>
          </a:prstGeom>
          <a:noFill/>
        </p:spPr>
        <p:txBody>
          <a:bodyPr wrap="square" rtlCol="0">
            <a:spAutoFit/>
          </a:bodyPr>
          <a:lstStyle/>
          <a:p>
            <a:r>
              <a:rPr lang="sv-SE" dirty="0" smtClean="0"/>
              <a:t>maximize 	Z = c*v</a:t>
            </a:r>
          </a:p>
          <a:p>
            <a:r>
              <a:rPr lang="sv-SE" dirty="0" smtClean="0"/>
              <a:t>	    s.t. 	S*v</a:t>
            </a:r>
            <a:r>
              <a:rPr lang="sv-SE" sz="1050" dirty="0" smtClean="0"/>
              <a:t>i</a:t>
            </a:r>
            <a:r>
              <a:rPr lang="sv-SE" dirty="0" smtClean="0"/>
              <a:t> = 0</a:t>
            </a:r>
          </a:p>
          <a:p>
            <a:r>
              <a:rPr lang="sv-SE" dirty="0" smtClean="0"/>
              <a:t>	    	  LB</a:t>
            </a:r>
            <a:r>
              <a:rPr lang="sv-SE" sz="1050" dirty="0" smtClean="0"/>
              <a:t>i</a:t>
            </a:r>
            <a:r>
              <a:rPr lang="sv-SE" dirty="0" smtClean="0"/>
              <a:t>&lt;=v</a:t>
            </a:r>
            <a:r>
              <a:rPr lang="sv-SE" sz="1050" dirty="0"/>
              <a:t>i</a:t>
            </a:r>
            <a:r>
              <a:rPr lang="sv-SE" dirty="0" smtClean="0"/>
              <a:t>&lt;= UB</a:t>
            </a:r>
            <a:r>
              <a:rPr lang="sv-SE" sz="1050" dirty="0" smtClean="0"/>
              <a:t>i</a:t>
            </a:r>
            <a:endParaRPr lang="en-US" dirty="0"/>
          </a:p>
        </p:txBody>
      </p:sp>
      <p:sp>
        <p:nvSpPr>
          <p:cNvPr id="3" name="TextBox 2"/>
          <p:cNvSpPr txBox="1"/>
          <p:nvPr/>
        </p:nvSpPr>
        <p:spPr>
          <a:xfrm>
            <a:off x="362246" y="926102"/>
            <a:ext cx="4557368" cy="861774"/>
          </a:xfrm>
          <a:prstGeom prst="rect">
            <a:avLst/>
          </a:prstGeom>
          <a:noFill/>
        </p:spPr>
        <p:txBody>
          <a:bodyPr wrap="square" rtlCol="0">
            <a:spAutoFit/>
          </a:bodyPr>
          <a:lstStyle/>
          <a:p>
            <a:pPr algn="ctr"/>
            <a:r>
              <a:rPr lang="sv-SE" sz="1600" dirty="0" smtClean="0"/>
              <a:t>Pseudo-steady state assumption:</a:t>
            </a:r>
          </a:p>
          <a:p>
            <a:pPr algn="ctr"/>
            <a:r>
              <a:rPr lang="sv-SE" sz="1600" dirty="0" smtClean="0"/>
              <a:t>No accumulation of intra-cellular metabolite</a:t>
            </a:r>
          </a:p>
          <a:p>
            <a:pPr algn="ctr"/>
            <a:r>
              <a:rPr lang="sv-SE" sz="1600" dirty="0" smtClean="0"/>
              <a:t>S*v = 0</a:t>
            </a:r>
            <a:endParaRPr lang="en-US" sz="1600" dirty="0"/>
          </a:p>
        </p:txBody>
      </p:sp>
      <p:pic>
        <p:nvPicPr>
          <p:cNvPr id="4" name="Picture 3"/>
          <p:cNvPicPr>
            <a:picLocks noChangeAspect="1"/>
          </p:cNvPicPr>
          <p:nvPr/>
        </p:nvPicPr>
        <p:blipFill rotWithShape="1">
          <a:blip r:embed="rId2"/>
          <a:srcRect b="58695"/>
          <a:stretch/>
        </p:blipFill>
        <p:spPr>
          <a:xfrm>
            <a:off x="4836486" y="1041815"/>
            <a:ext cx="4185541" cy="3844222"/>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451883" y="3615789"/>
                <a:ext cx="3908931"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smtClean="0"/>
                  <a:t> 					 = 0</a:t>
                </a:r>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451883" y="3615789"/>
                <a:ext cx="3908931" cy="369332"/>
              </a:xfrm>
              <a:prstGeom prst="rect">
                <a:avLst/>
              </a:prstGeom>
              <a:blipFill>
                <a:blip r:embed="rId3"/>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927554" y="3960455"/>
                <a:ext cx="3908931"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oMath>
                </a14:m>
                <a:r>
                  <a:rPr lang="en-US" dirty="0" smtClean="0"/>
                  <a:t>			 = 0</a:t>
                </a:r>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927554" y="3960455"/>
                <a:ext cx="3908931" cy="369332"/>
              </a:xfrm>
              <a:prstGeom prst="rect">
                <a:avLst/>
              </a:prstGeom>
              <a:blipFill>
                <a:blip r:embed="rId4"/>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1920463" y="4329787"/>
                <a:ext cx="3908931"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6</m:t>
                        </m:r>
                      </m:sub>
                    </m:sSub>
                  </m:oMath>
                </a14:m>
                <a:r>
                  <a:rPr lang="en-US" dirty="0" smtClean="0"/>
                  <a:t>= 0</a:t>
                </a:r>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1920463" y="4329787"/>
                <a:ext cx="3908931"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440873" y="4727417"/>
                <a:ext cx="4388521"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oMath>
                </a14:m>
                <a:r>
                  <a:rPr lang="en-US" dirty="0" smtClean="0"/>
                  <a:t>		= 0</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1440873" y="4727417"/>
                <a:ext cx="4388521" cy="369332"/>
              </a:xfrm>
              <a:prstGeom prst="rect">
                <a:avLst/>
              </a:prstGeom>
              <a:blipFill>
                <a:blip r:embed="rId6"/>
                <a:stretch>
                  <a:fillRect t="-8197" b="-24590"/>
                </a:stretch>
              </a:blipFill>
            </p:spPr>
            <p:txBody>
              <a:bodyPr/>
              <a:lstStyle/>
              <a:p>
                <a:r>
                  <a:rPr lang="en-US">
                    <a:noFill/>
                  </a:rPr>
                  <a:t> </a:t>
                </a:r>
              </a:p>
            </p:txBody>
          </p:sp>
        </mc:Fallback>
      </mc:AlternateContent>
      <p:sp>
        <p:nvSpPr>
          <p:cNvPr id="5" name="TextBox 4"/>
          <p:cNvSpPr txBox="1"/>
          <p:nvPr/>
        </p:nvSpPr>
        <p:spPr>
          <a:xfrm>
            <a:off x="508273" y="5148424"/>
            <a:ext cx="7491601" cy="369332"/>
          </a:xfrm>
          <a:prstGeom prst="rect">
            <a:avLst/>
          </a:prstGeom>
          <a:noFill/>
        </p:spPr>
        <p:txBody>
          <a:bodyPr wrap="square" rtlCol="0">
            <a:spAutoFit/>
          </a:bodyPr>
          <a:lstStyle/>
          <a:p>
            <a:r>
              <a:rPr lang="en-US" dirty="0" smtClean="0"/>
              <a:t>Under determined system!</a:t>
            </a:r>
            <a:endParaRPr lang="en-US" dirty="0"/>
          </a:p>
        </p:txBody>
      </p:sp>
      <p:sp>
        <p:nvSpPr>
          <p:cNvPr id="12" name="TextBox 11"/>
          <p:cNvSpPr txBox="1"/>
          <p:nvPr/>
        </p:nvSpPr>
        <p:spPr>
          <a:xfrm>
            <a:off x="3293388" y="5148424"/>
            <a:ext cx="7491601" cy="369332"/>
          </a:xfrm>
          <a:prstGeom prst="rect">
            <a:avLst/>
          </a:prstGeom>
          <a:noFill/>
        </p:spPr>
        <p:txBody>
          <a:bodyPr wrap="square" rtlCol="0">
            <a:spAutoFit/>
          </a:bodyPr>
          <a:lstStyle/>
          <a:p>
            <a:r>
              <a:rPr lang="en-US" dirty="0" smtClean="0"/>
              <a:t>Degree of freedom = No. of variables – No. of equations </a:t>
            </a:r>
            <a:endParaRPr lang="en-US" dirty="0"/>
          </a:p>
        </p:txBody>
      </p:sp>
      <mc:AlternateContent xmlns:mc="http://schemas.openxmlformats.org/markup-compatibility/2006">
        <mc:Choice xmlns:a14="http://schemas.microsoft.com/office/drawing/2010/main" Requires="a14">
          <p:sp>
            <p:nvSpPr>
              <p:cNvPr id="13" name="TextBox 12"/>
              <p:cNvSpPr txBox="1"/>
              <p:nvPr/>
            </p:nvSpPr>
            <p:spPr>
              <a:xfrm>
                <a:off x="630655" y="5628368"/>
                <a:ext cx="6008956" cy="369332"/>
              </a:xfrm>
              <a:prstGeom prst="rect">
                <a:avLst/>
              </a:prstGeom>
              <a:noFill/>
            </p:spPr>
            <p:txBody>
              <a:bodyPr wrap="square" rtlCol="0">
                <a:spAutoFit/>
              </a:bodyPr>
              <a:lstStyle/>
              <a:p>
                <a:r>
                  <a:rPr lang="en-US" dirty="0" smtClean="0"/>
                  <a:t>Additional measurements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a14:m>
                <a:r>
                  <a:rPr lang="en-US" dirty="0" smtClean="0"/>
                  <a:t>= 1 &amp;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oMath>
                </a14:m>
                <a:r>
                  <a:rPr lang="en-US" dirty="0"/>
                  <a:t>= </a:t>
                </a:r>
                <a:r>
                  <a:rPr lang="en-US" dirty="0" smtClean="0"/>
                  <a:t>0</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0655" y="5628368"/>
                <a:ext cx="6008956" cy="369332"/>
              </a:xfrm>
              <a:prstGeom prst="rect">
                <a:avLst/>
              </a:prstGeom>
              <a:blipFill>
                <a:blip r:embed="rId7"/>
                <a:stretch>
                  <a:fillRect l="-811"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645134" y="5965434"/>
                <a:ext cx="6008956" cy="369332"/>
              </a:xfrm>
              <a:prstGeom prst="rect">
                <a:avLst/>
              </a:prstGeom>
              <a:noFill/>
            </p:spPr>
            <p:txBody>
              <a:bodyPr wrap="square" rtlCol="0">
                <a:spAutoFit/>
              </a:bodyPr>
              <a:lstStyle/>
              <a:p>
                <a:r>
                  <a:rPr lang="en-US" dirty="0" smtClean="0"/>
                  <a:t>Objective function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a14:m>
                <a:r>
                  <a:rPr lang="en-US" dirty="0" smtClean="0"/>
                  <a:t>= 1 &amp; </a:t>
                </a:r>
                <a14:m>
                  <m:oMath xmlns:m="http://schemas.openxmlformats.org/officeDocument/2006/math">
                    <m:r>
                      <a:rPr lang="en-US" i="1" smtClean="0">
                        <a:latin typeface="Cambria Math" panose="02040503050406030204" pitchFamily="18" charset="0"/>
                      </a:rPr>
                      <m:t>𝑚</m:t>
                    </m:r>
                    <m:r>
                      <a:rPr lang="en-US" b="0" i="1" smtClean="0">
                        <a:latin typeface="Cambria Math" panose="02040503050406030204" pitchFamily="18" charset="0"/>
                      </a:rPr>
                      <m:t>𝑎𝑥𝑖𝑚𝑖𝑧𝑒</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6</m:t>
                        </m:r>
                      </m:sub>
                    </m:sSub>
                    <m:r>
                      <a:rPr lang="en-US" b="0" i="1" smtClean="0">
                        <a:latin typeface="Cambria Math" panose="02040503050406030204" pitchFamily="18" charset="0"/>
                      </a:rPr>
                      <m:t>)</m:t>
                    </m:r>
                  </m:oMath>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645134" y="5965434"/>
                <a:ext cx="6008956" cy="369332"/>
              </a:xfrm>
              <a:prstGeom prst="rect">
                <a:avLst/>
              </a:prstGeom>
              <a:blipFill>
                <a:blip r:embed="rId8"/>
                <a:stretch>
                  <a:fillRect l="-913"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86302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itle 1"/>
          <p:cNvSpPr txBox="1">
            <a:spLocks/>
          </p:cNvSpPr>
          <p:nvPr/>
        </p:nvSpPr>
        <p:spPr>
          <a:xfrm>
            <a:off x="153618" y="69782"/>
            <a:ext cx="7855219" cy="812033"/>
          </a:xfrm>
          <a:prstGeom prst="rect">
            <a:avLst/>
          </a:prstGeom>
        </p:spPr>
        <p:txBody>
          <a:bodyPr/>
          <a:lstStyle/>
          <a:p>
            <a:pPr lvl="0">
              <a:spcBef>
                <a:spcPct val="0"/>
              </a:spcBef>
            </a:pPr>
            <a:r>
              <a:rPr lang="en-GB" sz="2800" b="1" dirty="0" smtClean="0">
                <a:solidFill>
                  <a:srgbClr val="0000FF"/>
                </a:solidFill>
                <a:ea typeface="+mj-ea"/>
                <a:cs typeface="Arial"/>
              </a:rPr>
              <a:t>Flux balance analysis (FBA)</a:t>
            </a:r>
            <a:endParaRPr lang="en-GB" sz="2800" b="1" dirty="0">
              <a:solidFill>
                <a:srgbClr val="0000FF"/>
              </a:solidFill>
              <a:ea typeface="+mj-ea"/>
              <a:cs typeface="Arial"/>
            </a:endParaRPr>
          </a:p>
        </p:txBody>
      </p:sp>
      <p:pic>
        <p:nvPicPr>
          <p:cNvPr id="7" name="Picture 6"/>
          <p:cNvPicPr>
            <a:picLocks noChangeAspect="1"/>
          </p:cNvPicPr>
          <p:nvPr/>
        </p:nvPicPr>
        <p:blipFill rotWithShape="1">
          <a:blip r:embed="rId2"/>
          <a:srcRect t="41241" r="916"/>
          <a:stretch/>
        </p:blipFill>
        <p:spPr>
          <a:xfrm>
            <a:off x="1693189" y="1245545"/>
            <a:ext cx="3870911" cy="5104372"/>
          </a:xfrm>
          <a:prstGeom prst="rect">
            <a:avLst/>
          </a:prstGeom>
        </p:spPr>
      </p:pic>
    </p:spTree>
    <p:extLst>
      <p:ext uri="{BB962C8B-B14F-4D97-AF65-F5344CB8AC3E}">
        <p14:creationId xmlns:p14="http://schemas.microsoft.com/office/powerpoint/2010/main" val="3980694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itle 1"/>
          <p:cNvSpPr txBox="1">
            <a:spLocks/>
          </p:cNvSpPr>
          <p:nvPr/>
        </p:nvSpPr>
        <p:spPr>
          <a:xfrm>
            <a:off x="153618" y="69782"/>
            <a:ext cx="7855219" cy="812033"/>
          </a:xfrm>
          <a:prstGeom prst="rect">
            <a:avLst/>
          </a:prstGeom>
        </p:spPr>
        <p:txBody>
          <a:bodyPr/>
          <a:lstStyle/>
          <a:p>
            <a:pPr lvl="0">
              <a:spcBef>
                <a:spcPct val="0"/>
              </a:spcBef>
            </a:pPr>
            <a:r>
              <a:rPr lang="en-GB" sz="2800" b="1" dirty="0" smtClean="0">
                <a:solidFill>
                  <a:srgbClr val="0000FF"/>
                </a:solidFill>
                <a:ea typeface="+mj-ea"/>
                <a:cs typeface="Arial"/>
              </a:rPr>
              <a:t>Flux variability analysis </a:t>
            </a:r>
            <a:r>
              <a:rPr lang="en-GB" sz="2800" b="1" dirty="0">
                <a:solidFill>
                  <a:srgbClr val="0000FF"/>
                </a:solidFill>
                <a:cs typeface="Arial"/>
              </a:rPr>
              <a:t>(</a:t>
            </a:r>
            <a:r>
              <a:rPr lang="en-GB" sz="2800" b="1" dirty="0" smtClean="0">
                <a:solidFill>
                  <a:srgbClr val="0000FF"/>
                </a:solidFill>
                <a:cs typeface="Arial"/>
              </a:rPr>
              <a:t>FVA</a:t>
            </a:r>
            <a:r>
              <a:rPr lang="en-GB" sz="2800" b="1" dirty="0">
                <a:solidFill>
                  <a:srgbClr val="0000FF"/>
                </a:solidFill>
                <a:cs typeface="Arial"/>
              </a:rPr>
              <a:t>)</a:t>
            </a:r>
            <a:endParaRPr lang="en-GB" sz="2800" b="1" dirty="0">
              <a:solidFill>
                <a:srgbClr val="0000FF"/>
              </a:solidFill>
              <a:ea typeface="+mj-ea"/>
              <a:cs typeface="Arial"/>
            </a:endParaRPr>
          </a:p>
        </p:txBody>
      </p:sp>
      <p:sp>
        <p:nvSpPr>
          <p:cNvPr id="5" name="TextBox 4"/>
          <p:cNvSpPr txBox="1"/>
          <p:nvPr/>
        </p:nvSpPr>
        <p:spPr>
          <a:xfrm>
            <a:off x="577765" y="1102888"/>
            <a:ext cx="7740335" cy="923330"/>
          </a:xfrm>
          <a:prstGeom prst="rect">
            <a:avLst/>
          </a:prstGeom>
          <a:noFill/>
        </p:spPr>
        <p:txBody>
          <a:bodyPr wrap="square" rtlCol="0">
            <a:spAutoFit/>
          </a:bodyPr>
          <a:lstStyle/>
          <a:p>
            <a:r>
              <a:rPr lang="sv-SE" dirty="0" smtClean="0"/>
              <a:t>Flux variablity analysis (FVA) is the repetition of FBA which maximize and minimize each of the reaction with the defined constraints. FVA is usually used to examine the metabolic capability of a cell under specific condition.</a:t>
            </a:r>
            <a:endParaRPr lang="sv-SE" dirty="0"/>
          </a:p>
        </p:txBody>
      </p:sp>
      <mc:AlternateContent xmlns:mc="http://schemas.openxmlformats.org/markup-compatibility/2006">
        <mc:Choice xmlns:a14="http://schemas.microsoft.com/office/drawing/2010/main" Requires="a14">
          <p:sp>
            <p:nvSpPr>
              <p:cNvPr id="4" name="TextBox 3"/>
              <p:cNvSpPr txBox="1"/>
              <p:nvPr/>
            </p:nvSpPr>
            <p:spPr>
              <a:xfrm>
                <a:off x="1357746" y="2407291"/>
                <a:ext cx="3908931"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smtClean="0"/>
                  <a:t> 					 = 0</a:t>
                </a:r>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1357746" y="2407291"/>
                <a:ext cx="3908931" cy="369332"/>
              </a:xfrm>
              <a:prstGeom prst="rect">
                <a:avLst/>
              </a:prstGeom>
              <a:blipFill>
                <a:blip r:embed="rId2"/>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833417" y="2751957"/>
                <a:ext cx="3908931"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oMath>
                </a14:m>
                <a:r>
                  <a:rPr lang="en-US" dirty="0" smtClean="0"/>
                  <a:t>			 = 0</a:t>
                </a:r>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833417" y="2751957"/>
                <a:ext cx="3908931" cy="369332"/>
              </a:xfrm>
              <a:prstGeom prst="rect">
                <a:avLst/>
              </a:prstGeom>
              <a:blipFill>
                <a:blip r:embed="rId3"/>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2826326" y="3121289"/>
                <a:ext cx="3908931"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6</m:t>
                        </m:r>
                      </m:sub>
                    </m:sSub>
                  </m:oMath>
                </a14:m>
                <a:r>
                  <a:rPr lang="en-US" dirty="0" smtClean="0"/>
                  <a:t>= 0</a:t>
                </a: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2826326" y="3121289"/>
                <a:ext cx="3908931" cy="369332"/>
              </a:xfrm>
              <a:prstGeom prst="rect">
                <a:avLst/>
              </a:prstGeom>
              <a:blipFill>
                <a:blip r:embed="rId4"/>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2346736" y="3518919"/>
                <a:ext cx="4388521"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oMath>
                </a14:m>
                <a:r>
                  <a:rPr lang="en-US" dirty="0" smtClean="0"/>
                  <a:t>		= 0</a:t>
                </a:r>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2346736" y="3518919"/>
                <a:ext cx="4388521"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967729" y="3916757"/>
                <a:ext cx="6008956"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a14:m>
                <a:r>
                  <a:rPr lang="en-US" dirty="0" smtClean="0"/>
                  <a:t>= 1</a:t>
                </a:r>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3967729" y="3916757"/>
                <a:ext cx="6008956" cy="369332"/>
              </a:xfrm>
              <a:prstGeom prst="rect">
                <a:avLst/>
              </a:prstGeom>
              <a:blipFill>
                <a:blip r:embed="rId6"/>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2363939" y="4428220"/>
                <a:ext cx="1423943" cy="2308324"/>
              </a:xfrm>
              <a:prstGeom prst="rect">
                <a:avLst/>
              </a:prstGeom>
              <a:noFill/>
            </p:spPr>
            <p:txBody>
              <a:bodyPr wrap="square" rtlCol="0">
                <a:spAutoFit/>
              </a:bodyPr>
              <a:lstStyle/>
              <a:p>
                <a:r>
                  <a:rPr lang="en-US" dirty="0" smtClean="0">
                    <a:latin typeface="Cambria Math" panose="02040503050406030204" pitchFamily="18" charset="0"/>
                  </a:rPr>
                  <a:t>FVA results</a:t>
                </a:r>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a14:m>
                <a:r>
                  <a:rPr lang="en-US" dirty="0" smtClean="0"/>
                  <a:t>= 1</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1</a:t>
                </a:r>
              </a:p>
              <a:p>
                <a14:m>
                  <m:oMath xmlns:m="http://schemas.openxmlformats.org/officeDocument/2006/math">
                    <m:r>
                      <a:rPr lang="en-US" b="0" i="1" smtClean="0">
                        <a:latin typeface="Cambria Math" panose="02040503050406030204" pitchFamily="18" charset="0"/>
                        <a:ea typeface="Cambria Math" panose="02040503050406030204" pitchFamily="18" charset="0"/>
                      </a:rPr>
                      <m:t>0</m:t>
                    </m:r>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dirty="0" smtClean="0">
                        <a:ea typeface="Cambria Math" panose="02040503050406030204" pitchFamily="18" charset="0"/>
                      </a:rPr>
                      <m:t>≤</m:t>
                    </m:r>
                  </m:oMath>
                </a14:m>
                <a:r>
                  <a:rPr lang="en-US" dirty="0"/>
                  <a:t> 1</a:t>
                </a:r>
              </a:p>
              <a:p>
                <a14:m>
                  <m:oMath xmlns:m="http://schemas.openxmlformats.org/officeDocument/2006/math">
                    <m:r>
                      <a:rPr lang="en-US" i="1">
                        <a:latin typeface="Cambria Math" panose="02040503050406030204" pitchFamily="18" charset="0"/>
                        <a:ea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dirty="0">
                        <a:latin typeface="Cambria Math" panose="02040503050406030204" pitchFamily="18" charset="0"/>
                        <a:ea typeface="Cambria Math" panose="02040503050406030204" pitchFamily="18" charset="0"/>
                      </a:rPr>
                      <m:t>≤</m:t>
                    </m:r>
                  </m:oMath>
                </a14:m>
                <a:r>
                  <a:rPr lang="en-US" dirty="0"/>
                  <a:t> 1</a:t>
                </a:r>
              </a:p>
              <a:p>
                <a14:m>
                  <m:oMath xmlns:m="http://schemas.openxmlformats.org/officeDocument/2006/math">
                    <m:r>
                      <a:rPr lang="en-US" i="1">
                        <a:latin typeface="Cambria Math" panose="02040503050406030204" pitchFamily="18" charset="0"/>
                        <a:ea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r>
                      <a:rPr lang="en-US" dirty="0">
                        <a:latin typeface="Cambria Math" panose="02040503050406030204" pitchFamily="18" charset="0"/>
                        <a:ea typeface="Cambria Math" panose="02040503050406030204" pitchFamily="18" charset="0"/>
                      </a:rPr>
                      <m:t>≤</m:t>
                    </m:r>
                  </m:oMath>
                </a14:m>
                <a:r>
                  <a:rPr lang="en-US" dirty="0"/>
                  <a:t> 1</a:t>
                </a:r>
              </a:p>
              <a:p>
                <a14:m>
                  <m:oMath xmlns:m="http://schemas.openxmlformats.org/officeDocument/2006/math">
                    <m:r>
                      <a:rPr lang="en-US" i="1">
                        <a:latin typeface="Cambria Math" panose="02040503050406030204" pitchFamily="18" charset="0"/>
                        <a:ea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6</m:t>
                        </m:r>
                      </m:sub>
                    </m:sSub>
                    <m:r>
                      <a:rPr lang="en-US" dirty="0">
                        <a:latin typeface="Cambria Math" panose="02040503050406030204" pitchFamily="18" charset="0"/>
                        <a:ea typeface="Cambria Math" panose="02040503050406030204" pitchFamily="18" charset="0"/>
                      </a:rPr>
                      <m:t>≤</m:t>
                    </m:r>
                  </m:oMath>
                </a14:m>
                <a:r>
                  <a:rPr lang="en-US" dirty="0"/>
                  <a:t> 1</a:t>
                </a:r>
              </a:p>
              <a:p>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2363939" y="4428220"/>
                <a:ext cx="1423943" cy="2308324"/>
              </a:xfrm>
              <a:prstGeom prst="rect">
                <a:avLst/>
              </a:prstGeom>
              <a:blipFill>
                <a:blip r:embed="rId7"/>
                <a:stretch>
                  <a:fillRect l="-3863" t="-1583"/>
                </a:stretch>
              </a:blipFill>
            </p:spPr>
            <p:txBody>
              <a:bodyPr/>
              <a:lstStyle/>
              <a:p>
                <a:r>
                  <a:rPr lang="en-US">
                    <a:noFill/>
                  </a:rPr>
                  <a:t> </a:t>
                </a:r>
              </a:p>
            </p:txBody>
          </p:sp>
        </mc:Fallback>
      </mc:AlternateContent>
      <p:sp>
        <p:nvSpPr>
          <p:cNvPr id="14" name="Oval 13"/>
          <p:cNvSpPr/>
          <p:nvPr/>
        </p:nvSpPr>
        <p:spPr>
          <a:xfrm>
            <a:off x="6456919" y="2634555"/>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a:t>
            </a:r>
            <a:endParaRPr lang="en-US" b="1" dirty="0">
              <a:solidFill>
                <a:schemeClr val="tx1"/>
              </a:solidFill>
            </a:endParaRPr>
          </a:p>
        </p:txBody>
      </p:sp>
      <p:sp>
        <p:nvSpPr>
          <p:cNvPr id="15" name="Oval 14"/>
          <p:cNvSpPr/>
          <p:nvPr/>
        </p:nvSpPr>
        <p:spPr>
          <a:xfrm>
            <a:off x="6456919" y="3239799"/>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B</a:t>
            </a:r>
            <a:endParaRPr lang="en-US" b="1" dirty="0">
              <a:solidFill>
                <a:schemeClr val="tx1"/>
              </a:solidFill>
            </a:endParaRPr>
          </a:p>
        </p:txBody>
      </p:sp>
      <p:sp>
        <p:nvSpPr>
          <p:cNvPr id="16" name="Oval 15"/>
          <p:cNvSpPr/>
          <p:nvPr/>
        </p:nvSpPr>
        <p:spPr>
          <a:xfrm>
            <a:off x="6064287" y="3818081"/>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a:t>
            </a:r>
            <a:endParaRPr lang="en-US" b="1" dirty="0">
              <a:solidFill>
                <a:schemeClr val="tx1"/>
              </a:solidFill>
            </a:endParaRPr>
          </a:p>
        </p:txBody>
      </p:sp>
      <p:sp>
        <p:nvSpPr>
          <p:cNvPr id="17" name="Oval 16"/>
          <p:cNvSpPr/>
          <p:nvPr/>
        </p:nvSpPr>
        <p:spPr>
          <a:xfrm>
            <a:off x="6870151" y="3818081"/>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D</a:t>
            </a:r>
            <a:endParaRPr lang="en-US" b="1" dirty="0">
              <a:solidFill>
                <a:schemeClr val="tx1"/>
              </a:solidFill>
            </a:endParaRPr>
          </a:p>
        </p:txBody>
      </p:sp>
      <p:cxnSp>
        <p:nvCxnSpPr>
          <p:cNvPr id="19" name="Straight Arrow Connector 18"/>
          <p:cNvCxnSpPr>
            <a:endCxn id="15" idx="0"/>
          </p:cNvCxnSpPr>
          <p:nvPr/>
        </p:nvCxnSpPr>
        <p:spPr>
          <a:xfrm>
            <a:off x="6618556" y="2936133"/>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031787" y="4113645"/>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618556" y="2330889"/>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225923" y="4096131"/>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4"/>
            <a:endCxn id="16" idx="7"/>
          </p:cNvCxnSpPr>
          <p:nvPr/>
        </p:nvCxnSpPr>
        <p:spPr>
          <a:xfrm flipH="1">
            <a:off x="6340218" y="3535363"/>
            <a:ext cx="278338"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5" idx="4"/>
            <a:endCxn id="17" idx="1"/>
          </p:cNvCxnSpPr>
          <p:nvPr/>
        </p:nvCxnSpPr>
        <p:spPr>
          <a:xfrm>
            <a:off x="6618556" y="3535363"/>
            <a:ext cx="298937"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708409" y="2315038"/>
            <a:ext cx="609600" cy="307777"/>
          </a:xfrm>
          <a:prstGeom prst="rect">
            <a:avLst/>
          </a:prstGeom>
          <a:noFill/>
        </p:spPr>
        <p:txBody>
          <a:bodyPr wrap="square" rtlCol="0">
            <a:spAutoFit/>
          </a:bodyPr>
          <a:lstStyle/>
          <a:p>
            <a:r>
              <a:rPr lang="en-US" sz="1400" b="1" dirty="0" smtClean="0"/>
              <a:t>R1</a:t>
            </a:r>
            <a:endParaRPr lang="en-US" b="1" dirty="0"/>
          </a:p>
        </p:txBody>
      </p:sp>
      <p:sp>
        <p:nvSpPr>
          <p:cNvPr id="27" name="TextBox 26"/>
          <p:cNvSpPr txBox="1"/>
          <p:nvPr/>
        </p:nvSpPr>
        <p:spPr>
          <a:xfrm>
            <a:off x="6705898" y="2901754"/>
            <a:ext cx="609600" cy="307777"/>
          </a:xfrm>
          <a:prstGeom prst="rect">
            <a:avLst/>
          </a:prstGeom>
          <a:noFill/>
        </p:spPr>
        <p:txBody>
          <a:bodyPr wrap="square" rtlCol="0">
            <a:spAutoFit/>
          </a:bodyPr>
          <a:lstStyle/>
          <a:p>
            <a:r>
              <a:rPr lang="en-US" sz="1400" b="1" dirty="0" smtClean="0"/>
              <a:t>R2</a:t>
            </a:r>
            <a:endParaRPr lang="en-US" b="1" dirty="0"/>
          </a:p>
        </p:txBody>
      </p:sp>
      <p:sp>
        <p:nvSpPr>
          <p:cNvPr id="28" name="TextBox 27"/>
          <p:cNvSpPr txBox="1"/>
          <p:nvPr/>
        </p:nvSpPr>
        <p:spPr>
          <a:xfrm>
            <a:off x="6098809" y="3473081"/>
            <a:ext cx="609600" cy="307777"/>
          </a:xfrm>
          <a:prstGeom prst="rect">
            <a:avLst/>
          </a:prstGeom>
          <a:noFill/>
        </p:spPr>
        <p:txBody>
          <a:bodyPr wrap="square" rtlCol="0">
            <a:spAutoFit/>
          </a:bodyPr>
          <a:lstStyle/>
          <a:p>
            <a:r>
              <a:rPr lang="en-US" sz="1400" b="1" dirty="0" smtClean="0"/>
              <a:t>R3</a:t>
            </a:r>
            <a:endParaRPr lang="en-US" b="1" dirty="0"/>
          </a:p>
        </p:txBody>
      </p:sp>
      <p:sp>
        <p:nvSpPr>
          <p:cNvPr id="29" name="TextBox 28"/>
          <p:cNvSpPr txBox="1"/>
          <p:nvPr/>
        </p:nvSpPr>
        <p:spPr>
          <a:xfrm>
            <a:off x="6735257" y="3460450"/>
            <a:ext cx="609600" cy="307777"/>
          </a:xfrm>
          <a:prstGeom prst="rect">
            <a:avLst/>
          </a:prstGeom>
          <a:noFill/>
        </p:spPr>
        <p:txBody>
          <a:bodyPr wrap="square" rtlCol="0">
            <a:spAutoFit/>
          </a:bodyPr>
          <a:lstStyle/>
          <a:p>
            <a:r>
              <a:rPr lang="en-US" sz="1400" b="1" dirty="0" smtClean="0"/>
              <a:t>R4</a:t>
            </a:r>
            <a:endParaRPr lang="en-US" b="1" dirty="0"/>
          </a:p>
        </p:txBody>
      </p:sp>
      <p:sp>
        <p:nvSpPr>
          <p:cNvPr id="30" name="TextBox 29"/>
          <p:cNvSpPr txBox="1"/>
          <p:nvPr/>
        </p:nvSpPr>
        <p:spPr>
          <a:xfrm>
            <a:off x="5818207" y="4092201"/>
            <a:ext cx="609600" cy="307777"/>
          </a:xfrm>
          <a:prstGeom prst="rect">
            <a:avLst/>
          </a:prstGeom>
          <a:noFill/>
        </p:spPr>
        <p:txBody>
          <a:bodyPr wrap="square" rtlCol="0">
            <a:spAutoFit/>
          </a:bodyPr>
          <a:lstStyle/>
          <a:p>
            <a:r>
              <a:rPr lang="en-US" sz="1400" b="1" dirty="0" smtClean="0"/>
              <a:t>R5</a:t>
            </a:r>
            <a:endParaRPr lang="en-US" b="1" dirty="0"/>
          </a:p>
        </p:txBody>
      </p:sp>
      <p:sp>
        <p:nvSpPr>
          <p:cNvPr id="31" name="TextBox 30"/>
          <p:cNvSpPr txBox="1"/>
          <p:nvPr/>
        </p:nvSpPr>
        <p:spPr>
          <a:xfrm>
            <a:off x="7036001" y="4084111"/>
            <a:ext cx="609600" cy="307777"/>
          </a:xfrm>
          <a:prstGeom prst="rect">
            <a:avLst/>
          </a:prstGeom>
          <a:noFill/>
        </p:spPr>
        <p:txBody>
          <a:bodyPr wrap="square" rtlCol="0">
            <a:spAutoFit/>
          </a:bodyPr>
          <a:lstStyle/>
          <a:p>
            <a:r>
              <a:rPr lang="en-US" sz="1400" b="1" dirty="0" smtClean="0"/>
              <a:t>R6</a:t>
            </a:r>
            <a:endParaRPr lang="en-US" b="1" dirty="0"/>
          </a:p>
        </p:txBody>
      </p:sp>
    </p:spTree>
    <p:extLst>
      <p:ext uri="{BB962C8B-B14F-4D97-AF65-F5344CB8AC3E}">
        <p14:creationId xmlns:p14="http://schemas.microsoft.com/office/powerpoint/2010/main" val="134489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DED537-10C4-8C40-8E87-51060FF45365}" type="slidenum">
              <a:rPr lang="sv-SE" smtClean="0"/>
              <a:pPr/>
              <a:t>8</a:t>
            </a:fld>
            <a:endParaRPr lang="sv-SE"/>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702" y="1094798"/>
            <a:ext cx="5095553" cy="5626677"/>
          </a:xfrm>
          <a:prstGeom prst="rect">
            <a:avLst/>
          </a:prstGeom>
        </p:spPr>
      </p:pic>
      <p:sp>
        <p:nvSpPr>
          <p:cNvPr id="6" name="Title 1"/>
          <p:cNvSpPr txBox="1">
            <a:spLocks/>
          </p:cNvSpPr>
          <p:nvPr/>
        </p:nvSpPr>
        <p:spPr>
          <a:xfrm>
            <a:off x="153618" y="69782"/>
            <a:ext cx="7855219" cy="812033"/>
          </a:xfrm>
          <a:prstGeom prst="rect">
            <a:avLst/>
          </a:prstGeom>
        </p:spPr>
        <p:txBody>
          <a:bodyPr/>
          <a:lstStyle/>
          <a:p>
            <a:pPr lvl="0">
              <a:spcBef>
                <a:spcPct val="0"/>
              </a:spcBef>
            </a:pPr>
            <a:r>
              <a:rPr lang="en-GB" sz="2800" b="1" dirty="0" smtClean="0">
                <a:solidFill>
                  <a:srgbClr val="0000FF"/>
                </a:solidFill>
                <a:ea typeface="+mj-ea"/>
                <a:cs typeface="Arial"/>
              </a:rPr>
              <a:t>Flux variability analysis </a:t>
            </a:r>
            <a:r>
              <a:rPr lang="en-GB" sz="2800" b="1" dirty="0">
                <a:solidFill>
                  <a:srgbClr val="0000FF"/>
                </a:solidFill>
                <a:cs typeface="Arial"/>
              </a:rPr>
              <a:t>(</a:t>
            </a:r>
            <a:r>
              <a:rPr lang="en-GB" sz="2800" b="1" dirty="0" smtClean="0">
                <a:solidFill>
                  <a:srgbClr val="0000FF"/>
                </a:solidFill>
                <a:cs typeface="Arial"/>
              </a:rPr>
              <a:t>FVA</a:t>
            </a:r>
            <a:r>
              <a:rPr lang="en-GB" sz="2800" b="1" dirty="0">
                <a:solidFill>
                  <a:srgbClr val="0000FF"/>
                </a:solidFill>
                <a:cs typeface="Arial"/>
              </a:rPr>
              <a:t>)</a:t>
            </a:r>
            <a:endParaRPr lang="en-GB" sz="2800" b="1" dirty="0">
              <a:solidFill>
                <a:srgbClr val="0000FF"/>
              </a:solidFill>
              <a:ea typeface="+mj-ea"/>
              <a:cs typeface="Arial"/>
            </a:endParaRPr>
          </a:p>
        </p:txBody>
      </p:sp>
    </p:spTree>
    <p:extLst>
      <p:ext uri="{BB962C8B-B14F-4D97-AF65-F5344CB8AC3E}">
        <p14:creationId xmlns:p14="http://schemas.microsoft.com/office/powerpoint/2010/main" val="3421008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itle 1"/>
          <p:cNvSpPr txBox="1">
            <a:spLocks/>
          </p:cNvSpPr>
          <p:nvPr/>
        </p:nvSpPr>
        <p:spPr>
          <a:xfrm>
            <a:off x="153618" y="69782"/>
            <a:ext cx="7855219" cy="812033"/>
          </a:xfrm>
          <a:prstGeom prst="rect">
            <a:avLst/>
          </a:prstGeom>
        </p:spPr>
        <p:txBody>
          <a:bodyPr/>
          <a:lstStyle/>
          <a:p>
            <a:pPr lvl="0">
              <a:spcBef>
                <a:spcPct val="0"/>
              </a:spcBef>
            </a:pPr>
            <a:r>
              <a:rPr lang="en-GB" sz="2800" b="1" dirty="0" smtClean="0">
                <a:solidFill>
                  <a:srgbClr val="0000FF"/>
                </a:solidFill>
                <a:ea typeface="+mj-ea"/>
                <a:cs typeface="Arial"/>
              </a:rPr>
              <a:t>Parsimonious FBA (</a:t>
            </a:r>
            <a:r>
              <a:rPr lang="en-GB" sz="2800" b="1" dirty="0" err="1" smtClean="0">
                <a:solidFill>
                  <a:srgbClr val="0000FF"/>
                </a:solidFill>
                <a:ea typeface="+mj-ea"/>
                <a:cs typeface="Arial"/>
              </a:rPr>
              <a:t>pFBA</a:t>
            </a:r>
            <a:r>
              <a:rPr lang="en-GB" sz="2800" b="1" dirty="0" smtClean="0">
                <a:solidFill>
                  <a:srgbClr val="0000FF"/>
                </a:solidFill>
                <a:ea typeface="+mj-ea"/>
                <a:cs typeface="Arial"/>
              </a:rPr>
              <a:t>)</a:t>
            </a:r>
            <a:endParaRPr lang="en-GB" sz="2800" b="1" dirty="0">
              <a:solidFill>
                <a:srgbClr val="0000FF"/>
              </a:solidFill>
              <a:ea typeface="+mj-ea"/>
              <a:cs typeface="Arial"/>
            </a:endParaRPr>
          </a:p>
        </p:txBody>
      </p:sp>
      <p:sp>
        <p:nvSpPr>
          <p:cNvPr id="5" name="TextBox 4"/>
          <p:cNvSpPr txBox="1"/>
          <p:nvPr/>
        </p:nvSpPr>
        <p:spPr>
          <a:xfrm>
            <a:off x="650200" y="4446141"/>
            <a:ext cx="7740335" cy="1477328"/>
          </a:xfrm>
          <a:prstGeom prst="rect">
            <a:avLst/>
          </a:prstGeom>
          <a:noFill/>
        </p:spPr>
        <p:txBody>
          <a:bodyPr wrap="square" rtlCol="0">
            <a:spAutoFit/>
          </a:bodyPr>
          <a:lstStyle/>
          <a:p>
            <a:r>
              <a:rPr lang="sv-SE" dirty="0" smtClean="0"/>
              <a:t>Parsimonious FBA is a special kind of FBA which minimizes the sum of all fluxes in a GEM with defined constraints. This special kind of FBA assumes the cells always executes in the most metabolically economic way. It is usually used with the original objective function of the cell fixed at its optimal flux. </a:t>
            </a:r>
            <a:endParaRPr lang="sv-SE" dirty="0"/>
          </a:p>
        </p:txBody>
      </p:sp>
      <p:sp>
        <p:nvSpPr>
          <p:cNvPr id="4" name="TextBox 3"/>
          <p:cNvSpPr txBox="1"/>
          <p:nvPr/>
        </p:nvSpPr>
        <p:spPr>
          <a:xfrm>
            <a:off x="2688915" y="5899145"/>
            <a:ext cx="3908931" cy="923330"/>
          </a:xfrm>
          <a:prstGeom prst="rect">
            <a:avLst/>
          </a:prstGeom>
          <a:noFill/>
        </p:spPr>
        <p:txBody>
          <a:bodyPr wrap="square" rtlCol="0">
            <a:spAutoFit/>
          </a:bodyPr>
          <a:lstStyle/>
          <a:p>
            <a:r>
              <a:rPr lang="sv-SE" dirty="0" smtClean="0"/>
              <a:t>minimize 	sum(v)</a:t>
            </a:r>
          </a:p>
          <a:p>
            <a:r>
              <a:rPr lang="sv-SE" dirty="0" smtClean="0"/>
              <a:t>	    s.t. 	S*v</a:t>
            </a:r>
            <a:r>
              <a:rPr lang="sv-SE" sz="1050" dirty="0" smtClean="0"/>
              <a:t>i</a:t>
            </a:r>
            <a:r>
              <a:rPr lang="sv-SE" dirty="0" smtClean="0"/>
              <a:t> = 0</a:t>
            </a:r>
          </a:p>
          <a:p>
            <a:r>
              <a:rPr lang="sv-SE" dirty="0" smtClean="0"/>
              <a:t>	    	  LB</a:t>
            </a:r>
            <a:r>
              <a:rPr lang="sv-SE" sz="1050" dirty="0" smtClean="0"/>
              <a:t>i</a:t>
            </a:r>
            <a:r>
              <a:rPr lang="sv-SE" dirty="0" smtClean="0"/>
              <a:t>&lt;=v</a:t>
            </a:r>
            <a:r>
              <a:rPr lang="sv-SE" sz="1050" dirty="0"/>
              <a:t>i</a:t>
            </a:r>
            <a:r>
              <a:rPr lang="sv-SE" dirty="0" smtClean="0"/>
              <a:t>&lt;= UB</a:t>
            </a:r>
            <a:r>
              <a:rPr lang="sv-SE" sz="1050" dirty="0" smtClean="0"/>
              <a:t>i</a:t>
            </a:r>
            <a:endParaRPr lang="en-US" dirty="0"/>
          </a:p>
        </p:txBody>
      </p:sp>
      <p:sp>
        <p:nvSpPr>
          <p:cNvPr id="2" name="Oval 1"/>
          <p:cNvSpPr/>
          <p:nvPr/>
        </p:nvSpPr>
        <p:spPr>
          <a:xfrm>
            <a:off x="4391890" y="1428543"/>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a:t>
            </a:r>
            <a:endParaRPr lang="en-US" b="1" dirty="0">
              <a:solidFill>
                <a:schemeClr val="tx1"/>
              </a:solidFill>
            </a:endParaRPr>
          </a:p>
        </p:txBody>
      </p:sp>
      <p:sp>
        <p:nvSpPr>
          <p:cNvPr id="6" name="Oval 5"/>
          <p:cNvSpPr/>
          <p:nvPr/>
        </p:nvSpPr>
        <p:spPr>
          <a:xfrm>
            <a:off x="4391890" y="2033787"/>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B</a:t>
            </a:r>
            <a:endParaRPr lang="en-US" b="1" dirty="0">
              <a:solidFill>
                <a:schemeClr val="tx1"/>
              </a:solidFill>
            </a:endParaRPr>
          </a:p>
        </p:txBody>
      </p:sp>
      <p:sp>
        <p:nvSpPr>
          <p:cNvPr id="7" name="Oval 6"/>
          <p:cNvSpPr/>
          <p:nvPr/>
        </p:nvSpPr>
        <p:spPr>
          <a:xfrm>
            <a:off x="3999258" y="2612069"/>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a:t>
            </a:r>
            <a:endParaRPr lang="en-US" b="1" dirty="0">
              <a:solidFill>
                <a:schemeClr val="tx1"/>
              </a:solidFill>
            </a:endParaRPr>
          </a:p>
        </p:txBody>
      </p:sp>
      <p:sp>
        <p:nvSpPr>
          <p:cNvPr id="8" name="Oval 7"/>
          <p:cNvSpPr/>
          <p:nvPr/>
        </p:nvSpPr>
        <p:spPr>
          <a:xfrm>
            <a:off x="4805122" y="2612069"/>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D</a:t>
            </a:r>
            <a:endParaRPr lang="en-US" b="1" dirty="0">
              <a:solidFill>
                <a:schemeClr val="tx1"/>
              </a:solidFill>
            </a:endParaRPr>
          </a:p>
        </p:txBody>
      </p:sp>
      <p:sp>
        <p:nvSpPr>
          <p:cNvPr id="9" name="Oval 8"/>
          <p:cNvSpPr/>
          <p:nvPr/>
        </p:nvSpPr>
        <p:spPr>
          <a:xfrm>
            <a:off x="4805121" y="3205837"/>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E</a:t>
            </a:r>
            <a:endParaRPr lang="en-US" b="1" dirty="0">
              <a:solidFill>
                <a:schemeClr val="tx1"/>
              </a:solidFill>
            </a:endParaRPr>
          </a:p>
        </p:txBody>
      </p:sp>
      <p:cxnSp>
        <p:nvCxnSpPr>
          <p:cNvPr id="10" name="Straight Arrow Connector 9"/>
          <p:cNvCxnSpPr>
            <a:endCxn id="6" idx="0"/>
          </p:cNvCxnSpPr>
          <p:nvPr/>
        </p:nvCxnSpPr>
        <p:spPr>
          <a:xfrm>
            <a:off x="4553527" y="1730121"/>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966758" y="2907633"/>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553527" y="1124877"/>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38" idx="0"/>
          </p:cNvCxnSpPr>
          <p:nvPr/>
        </p:nvCxnSpPr>
        <p:spPr>
          <a:xfrm>
            <a:off x="4160894" y="2890119"/>
            <a:ext cx="434381" cy="783640"/>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38" idx="0"/>
          </p:cNvCxnSpPr>
          <p:nvPr/>
        </p:nvCxnSpPr>
        <p:spPr>
          <a:xfrm flipH="1">
            <a:off x="4595275" y="3458117"/>
            <a:ext cx="254782" cy="21564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4"/>
            <a:endCxn id="7" idx="7"/>
          </p:cNvCxnSpPr>
          <p:nvPr/>
        </p:nvCxnSpPr>
        <p:spPr>
          <a:xfrm flipH="1">
            <a:off x="4275189" y="2329351"/>
            <a:ext cx="278338"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4"/>
            <a:endCxn id="8" idx="1"/>
          </p:cNvCxnSpPr>
          <p:nvPr/>
        </p:nvCxnSpPr>
        <p:spPr>
          <a:xfrm>
            <a:off x="4553527" y="2329351"/>
            <a:ext cx="298937" cy="326002"/>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643380" y="1109026"/>
            <a:ext cx="609600" cy="307777"/>
          </a:xfrm>
          <a:prstGeom prst="rect">
            <a:avLst/>
          </a:prstGeom>
          <a:noFill/>
        </p:spPr>
        <p:txBody>
          <a:bodyPr wrap="square" rtlCol="0">
            <a:spAutoFit/>
          </a:bodyPr>
          <a:lstStyle/>
          <a:p>
            <a:r>
              <a:rPr lang="en-US" sz="1400" b="1" dirty="0" smtClean="0"/>
              <a:t>R1</a:t>
            </a:r>
            <a:endParaRPr lang="en-US" b="1" dirty="0"/>
          </a:p>
        </p:txBody>
      </p:sp>
      <p:sp>
        <p:nvSpPr>
          <p:cNvPr id="30" name="TextBox 29"/>
          <p:cNvSpPr txBox="1"/>
          <p:nvPr/>
        </p:nvSpPr>
        <p:spPr>
          <a:xfrm>
            <a:off x="4640869" y="1695742"/>
            <a:ext cx="609600" cy="307777"/>
          </a:xfrm>
          <a:prstGeom prst="rect">
            <a:avLst/>
          </a:prstGeom>
          <a:noFill/>
        </p:spPr>
        <p:txBody>
          <a:bodyPr wrap="square" rtlCol="0">
            <a:spAutoFit/>
          </a:bodyPr>
          <a:lstStyle/>
          <a:p>
            <a:r>
              <a:rPr lang="en-US" sz="1400" b="1" dirty="0" smtClean="0"/>
              <a:t>R2</a:t>
            </a:r>
            <a:endParaRPr lang="en-US" b="1" dirty="0"/>
          </a:p>
        </p:txBody>
      </p:sp>
      <p:sp>
        <p:nvSpPr>
          <p:cNvPr id="31" name="TextBox 30"/>
          <p:cNvSpPr txBox="1"/>
          <p:nvPr/>
        </p:nvSpPr>
        <p:spPr>
          <a:xfrm>
            <a:off x="4033780" y="2267069"/>
            <a:ext cx="609600" cy="307777"/>
          </a:xfrm>
          <a:prstGeom prst="rect">
            <a:avLst/>
          </a:prstGeom>
          <a:noFill/>
        </p:spPr>
        <p:txBody>
          <a:bodyPr wrap="square" rtlCol="0">
            <a:spAutoFit/>
          </a:bodyPr>
          <a:lstStyle/>
          <a:p>
            <a:r>
              <a:rPr lang="en-US" sz="1400" b="1" dirty="0" smtClean="0"/>
              <a:t>R3</a:t>
            </a:r>
            <a:endParaRPr lang="en-US" b="1" dirty="0"/>
          </a:p>
        </p:txBody>
      </p:sp>
      <p:sp>
        <p:nvSpPr>
          <p:cNvPr id="32" name="TextBox 31"/>
          <p:cNvSpPr txBox="1"/>
          <p:nvPr/>
        </p:nvSpPr>
        <p:spPr>
          <a:xfrm>
            <a:off x="4670228" y="2254438"/>
            <a:ext cx="609600" cy="307777"/>
          </a:xfrm>
          <a:prstGeom prst="rect">
            <a:avLst/>
          </a:prstGeom>
          <a:noFill/>
        </p:spPr>
        <p:txBody>
          <a:bodyPr wrap="square" rtlCol="0">
            <a:spAutoFit/>
          </a:bodyPr>
          <a:lstStyle/>
          <a:p>
            <a:r>
              <a:rPr lang="en-US" sz="1400" b="1" dirty="0" smtClean="0"/>
              <a:t>R4</a:t>
            </a:r>
            <a:endParaRPr lang="en-US" b="1" dirty="0"/>
          </a:p>
        </p:txBody>
      </p:sp>
      <p:sp>
        <p:nvSpPr>
          <p:cNvPr id="33" name="TextBox 32"/>
          <p:cNvSpPr txBox="1"/>
          <p:nvPr/>
        </p:nvSpPr>
        <p:spPr>
          <a:xfrm>
            <a:off x="3880752" y="3154529"/>
            <a:ext cx="609600" cy="307777"/>
          </a:xfrm>
          <a:prstGeom prst="rect">
            <a:avLst/>
          </a:prstGeom>
          <a:noFill/>
        </p:spPr>
        <p:txBody>
          <a:bodyPr wrap="square" rtlCol="0">
            <a:spAutoFit/>
          </a:bodyPr>
          <a:lstStyle/>
          <a:p>
            <a:r>
              <a:rPr lang="en-US" sz="1400" b="1" dirty="0" smtClean="0"/>
              <a:t>R5</a:t>
            </a:r>
            <a:endParaRPr lang="en-US" b="1" dirty="0"/>
          </a:p>
        </p:txBody>
      </p:sp>
      <p:sp>
        <p:nvSpPr>
          <p:cNvPr id="34" name="TextBox 33"/>
          <p:cNvSpPr txBox="1"/>
          <p:nvPr/>
        </p:nvSpPr>
        <p:spPr>
          <a:xfrm>
            <a:off x="4970972" y="2878099"/>
            <a:ext cx="609600" cy="307777"/>
          </a:xfrm>
          <a:prstGeom prst="rect">
            <a:avLst/>
          </a:prstGeom>
          <a:noFill/>
        </p:spPr>
        <p:txBody>
          <a:bodyPr wrap="square" rtlCol="0">
            <a:spAutoFit/>
          </a:bodyPr>
          <a:lstStyle/>
          <a:p>
            <a:r>
              <a:rPr lang="en-US" sz="1400" b="1" dirty="0" smtClean="0"/>
              <a:t>R6</a:t>
            </a:r>
            <a:endParaRPr lang="en-US" b="1" dirty="0"/>
          </a:p>
        </p:txBody>
      </p:sp>
      <p:sp>
        <p:nvSpPr>
          <p:cNvPr id="35" name="TextBox 34"/>
          <p:cNvSpPr txBox="1"/>
          <p:nvPr/>
        </p:nvSpPr>
        <p:spPr>
          <a:xfrm>
            <a:off x="4756911" y="3505351"/>
            <a:ext cx="609600" cy="307777"/>
          </a:xfrm>
          <a:prstGeom prst="rect">
            <a:avLst/>
          </a:prstGeom>
          <a:noFill/>
        </p:spPr>
        <p:txBody>
          <a:bodyPr wrap="square" rtlCol="0">
            <a:spAutoFit/>
          </a:bodyPr>
          <a:lstStyle/>
          <a:p>
            <a:r>
              <a:rPr lang="en-US" sz="1400" b="1" dirty="0" smtClean="0"/>
              <a:t>R7</a:t>
            </a:r>
            <a:endParaRPr lang="en-US" b="1" dirty="0"/>
          </a:p>
        </p:txBody>
      </p:sp>
      <p:sp>
        <p:nvSpPr>
          <p:cNvPr id="38" name="Oval 37"/>
          <p:cNvSpPr/>
          <p:nvPr/>
        </p:nvSpPr>
        <p:spPr>
          <a:xfrm>
            <a:off x="4433638" y="3673759"/>
            <a:ext cx="323273" cy="295564"/>
          </a:xfrm>
          <a:prstGeom prst="ellipse">
            <a:avLst/>
          </a:prstGeom>
          <a:gradFill flip="none" rotWithShape="1">
            <a:gsLst>
              <a:gs pos="0">
                <a:schemeClr val="bg1">
                  <a:lumMod val="85000"/>
                </a:schemeClr>
              </a:gs>
              <a:gs pos="100000">
                <a:schemeClr val="bg1">
                  <a:lumMod val="50000"/>
                </a:schemeClr>
              </a:gs>
            </a:gsLst>
            <a:path path="circle">
              <a:fillToRect l="50000" t="50000" r="50000" b="50000"/>
            </a:path>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F</a:t>
            </a:r>
            <a:endParaRPr lang="en-US" b="1" dirty="0">
              <a:solidFill>
                <a:schemeClr val="tx1"/>
              </a:solidFill>
            </a:endParaRPr>
          </a:p>
        </p:txBody>
      </p:sp>
      <p:cxnSp>
        <p:nvCxnSpPr>
          <p:cNvPr id="41" name="Straight Arrow Connector 40"/>
          <p:cNvCxnSpPr/>
          <p:nvPr/>
        </p:nvCxnSpPr>
        <p:spPr>
          <a:xfrm>
            <a:off x="4595274" y="3969323"/>
            <a:ext cx="0" cy="30366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595274" y="3921467"/>
            <a:ext cx="609600" cy="307777"/>
          </a:xfrm>
          <a:prstGeom prst="rect">
            <a:avLst/>
          </a:prstGeom>
          <a:noFill/>
        </p:spPr>
        <p:txBody>
          <a:bodyPr wrap="square" rtlCol="0">
            <a:spAutoFit/>
          </a:bodyPr>
          <a:lstStyle/>
          <a:p>
            <a:r>
              <a:rPr lang="en-US" sz="1400" b="1" dirty="0" smtClean="0"/>
              <a:t>R8</a:t>
            </a:r>
            <a:endParaRPr lang="en-US" b="1" dirty="0"/>
          </a:p>
        </p:txBody>
      </p:sp>
    </p:spTree>
    <p:extLst>
      <p:ext uri="{BB962C8B-B14F-4D97-AF65-F5344CB8AC3E}">
        <p14:creationId xmlns:p14="http://schemas.microsoft.com/office/powerpoint/2010/main" val="6748815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7090</TotalTime>
  <Words>1689</Words>
  <Application>Microsoft Office PowerPoint</Application>
  <PresentationFormat>On-screen Show (4:3)</PresentationFormat>
  <Paragraphs>386</Paragraphs>
  <Slides>29</Slides>
  <Notes>5</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29</vt:i4>
      </vt:variant>
    </vt:vector>
  </HeadingPairs>
  <TitlesOfParts>
    <vt:vector size="42" baseType="lpstr">
      <vt:lpstr>AdvP403A40</vt:lpstr>
      <vt:lpstr>AdvPSA183</vt:lpstr>
      <vt:lpstr>ArialMT</vt:lpstr>
      <vt:lpstr>Arial</vt:lpstr>
      <vt:lpstr>Calibri</vt:lpstr>
      <vt:lpstr>Cambria Math</vt:lpstr>
      <vt:lpstr>Century gothic</vt:lpstr>
      <vt:lpstr>Century gothic</vt:lpstr>
      <vt:lpstr>Helvetica</vt:lpstr>
      <vt:lpstr>Times New Roman</vt:lpstr>
      <vt:lpstr>Office-tema</vt:lpstr>
      <vt:lpstr>1_Office-tema</vt:lpstr>
      <vt:lpstr>2_Office-tema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Acknowledgements</vt:lpstr>
    </vt:vector>
  </TitlesOfParts>
  <Company>Rudström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Bild 1</dc:title>
  <dc:creator>Tomas. Rudstrom</dc:creator>
  <cp:lastModifiedBy>Cheng Zhang</cp:lastModifiedBy>
  <cp:revision>122</cp:revision>
  <dcterms:created xsi:type="dcterms:W3CDTF">2015-02-16T18:25:46Z</dcterms:created>
  <dcterms:modified xsi:type="dcterms:W3CDTF">2018-10-03T15:26:36Z</dcterms:modified>
</cp:coreProperties>
</file>